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5" r:id="rId2"/>
    <p:sldId id="308" r:id="rId3"/>
    <p:sldId id="314" r:id="rId4"/>
    <p:sldId id="309" r:id="rId5"/>
    <p:sldId id="312" r:id="rId6"/>
    <p:sldId id="315" r:id="rId7"/>
    <p:sldId id="316" r:id="rId8"/>
    <p:sldId id="319" r:id="rId9"/>
    <p:sldId id="317" r:id="rId10"/>
    <p:sldId id="318" r:id="rId11"/>
    <p:sldId id="313" r:id="rId12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77E"/>
    <a:srgbClr val="292929"/>
    <a:srgbClr val="006666"/>
    <a:srgbClr val="003366"/>
    <a:srgbClr val="003399"/>
    <a:srgbClr val="000066"/>
    <a:srgbClr val="0033CC"/>
    <a:srgbClr val="0000CC"/>
    <a:srgbClr val="275B5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398" autoAdjust="0"/>
  </p:normalViewPr>
  <p:slideViewPr>
    <p:cSldViewPr>
      <p:cViewPr>
        <p:scale>
          <a:sx n="70" d="100"/>
          <a:sy n="70" d="100"/>
        </p:scale>
        <p:origin x="-157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855621608908276E-2"/>
          <c:y val="0.21795239136774569"/>
          <c:w val="0.90786672451967132"/>
          <c:h val="0.7562198738588225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'05JUN'!$A$146:$A$148</c:f>
              <c:strCache>
                <c:ptCount val="3"/>
                <c:pt idx="0">
                  <c:v>Feminino</c:v>
                </c:pt>
                <c:pt idx="1">
                  <c:v>Masculino</c:v>
                </c:pt>
                <c:pt idx="2">
                  <c:v>Não informado</c:v>
                </c:pt>
              </c:strCache>
            </c:strRef>
          </c:cat>
          <c:val>
            <c:numRef>
              <c:f>'05JUN'!$B$146:$B$148</c:f>
              <c:numCache>
                <c:formatCode>General</c:formatCode>
                <c:ptCount val="3"/>
                <c:pt idx="0">
                  <c:v>102</c:v>
                </c:pt>
                <c:pt idx="1">
                  <c:v>181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'05JUN'!$A$146:$A$148</c:f>
              <c:strCache>
                <c:ptCount val="3"/>
                <c:pt idx="0">
                  <c:v>Feminino</c:v>
                </c:pt>
                <c:pt idx="1">
                  <c:v>Masculino</c:v>
                </c:pt>
                <c:pt idx="2">
                  <c:v>Não informado</c:v>
                </c:pt>
              </c:strCache>
            </c:strRef>
          </c:cat>
          <c:val>
            <c:numRef>
              <c:f>'05JUN'!$C$146:$C$148</c:f>
              <c:numCache>
                <c:formatCode>0%</c:formatCode>
                <c:ptCount val="3"/>
                <c:pt idx="0">
                  <c:v>0.33663366336633666</c:v>
                </c:pt>
                <c:pt idx="1">
                  <c:v>0.59735973597359737</c:v>
                </c:pt>
                <c:pt idx="2">
                  <c:v>6.6006600660066E-2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8.581236161912717E-2"/>
          <c:y val="2.7777777777777776E-2"/>
          <c:w val="0.78879733335496061"/>
          <c:h val="0.13001348789734615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26048481871025"/>
          <c:y val="6.1092286042291596E-2"/>
          <c:w val="0.49557834552531876"/>
          <c:h val="0.90030066103766238"/>
        </c:manualLayout>
      </c:layout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'05JUN'!$A$123:$A$128</c:f>
              <c:strCache>
                <c:ptCount val="6"/>
                <c:pt idx="0">
                  <c:v>Até 29 anos</c:v>
                </c:pt>
                <c:pt idx="1">
                  <c:v>Entre 30 e 39 anos</c:v>
                </c:pt>
                <c:pt idx="2">
                  <c:v>Entre 40 e 49 anos</c:v>
                </c:pt>
                <c:pt idx="3">
                  <c:v>Entre 50 e 59 anos</c:v>
                </c:pt>
                <c:pt idx="4">
                  <c:v>Acima de 60 anos</c:v>
                </c:pt>
                <c:pt idx="5">
                  <c:v>Não informado</c:v>
                </c:pt>
              </c:strCache>
            </c:strRef>
          </c:cat>
          <c:val>
            <c:numRef>
              <c:f>'05JUN'!$B$123:$B$128</c:f>
              <c:numCache>
                <c:formatCode>General</c:formatCode>
                <c:ptCount val="6"/>
                <c:pt idx="0">
                  <c:v>73</c:v>
                </c:pt>
                <c:pt idx="1">
                  <c:v>89</c:v>
                </c:pt>
                <c:pt idx="2">
                  <c:v>62</c:v>
                </c:pt>
                <c:pt idx="3">
                  <c:v>36</c:v>
                </c:pt>
                <c:pt idx="4">
                  <c:v>11</c:v>
                </c:pt>
                <c:pt idx="5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048258654237192"/>
          <c:y val="0.16578273710328481"/>
          <c:w val="0.31713346835061146"/>
          <c:h val="0.69401709995185723"/>
        </c:manualLayout>
      </c:layout>
      <c:overlay val="0"/>
      <c:txPr>
        <a:bodyPr/>
        <a:lstStyle/>
        <a:p>
          <a:pPr>
            <a:defRPr sz="1800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dLbls>
            <c:dLbl>
              <c:idx val="3"/>
              <c:layout>
                <c:manualLayout>
                  <c:x val="3.3594150914447425E-3"/>
                  <c:y val="1.1378664019410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'05JUN'!$A$152:$A$158</c:f>
              <c:strCache>
                <c:ptCount val="7"/>
                <c:pt idx="0">
                  <c:v>Sem instrução formal</c:v>
                </c:pt>
                <c:pt idx="1">
                  <c:v>Ensino Fundamental</c:v>
                </c:pt>
                <c:pt idx="2">
                  <c:v>Ensino Médio</c:v>
                </c:pt>
                <c:pt idx="3">
                  <c:v>Ensino Superior</c:v>
                </c:pt>
                <c:pt idx="4">
                  <c:v>Pós-graduação</c:v>
                </c:pt>
                <c:pt idx="5">
                  <c:v>Mestrado/Doutorado</c:v>
                </c:pt>
                <c:pt idx="6">
                  <c:v>Não informou</c:v>
                </c:pt>
              </c:strCache>
            </c:strRef>
          </c:cat>
          <c:val>
            <c:numRef>
              <c:f>'05JUN'!$C$152:$C$158</c:f>
              <c:numCache>
                <c:formatCode>0%</c:formatCode>
                <c:ptCount val="7"/>
                <c:pt idx="0">
                  <c:v>3.3003300330033004E-3</c:v>
                </c:pt>
                <c:pt idx="1">
                  <c:v>2.6402640264026403E-2</c:v>
                </c:pt>
                <c:pt idx="2">
                  <c:v>0.19141914191419143</c:v>
                </c:pt>
                <c:pt idx="3">
                  <c:v>0.42574257425742573</c:v>
                </c:pt>
                <c:pt idx="4">
                  <c:v>0.22112211221122113</c:v>
                </c:pt>
                <c:pt idx="5">
                  <c:v>4.6204620462046202E-2</c:v>
                </c:pt>
                <c:pt idx="6">
                  <c:v>8.5808580858085806E-2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554368"/>
        <c:axId val="177071232"/>
      </c:barChart>
      <c:catAx>
        <c:axId val="178554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77071232"/>
        <c:crosses val="autoZero"/>
        <c:auto val="1"/>
        <c:lblAlgn val="ctr"/>
        <c:lblOffset val="100"/>
        <c:noMultiLvlLbl val="0"/>
      </c:catAx>
      <c:valAx>
        <c:axId val="177071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85543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1D778D-3261-41A1-A15F-2EDA2884472D}" type="datetimeFigureOut">
              <a:rPr lang="pt-BR"/>
              <a:pPr>
                <a:defRPr/>
              </a:pPr>
              <a:t>26/02/2018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B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819081-4CBC-481C-9DA3-87979DE24F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546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F24F0-4435-4AA0-92BD-744490F7E7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C3584-D1D8-43A8-9FF9-02DF44A1C9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9E9C0-6FF9-48AF-8EBF-9079F57502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73B06-3DC9-406B-97B0-C46591A381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400FC-EDD1-420E-8001-C388AA3E7A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AB310-076A-42F4-99F5-1B421C4906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F2B4F-EBA3-4585-9EA4-2478D1667A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C9B5E-AB4A-4F11-84E3-FCB4E3BEB0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AEE80-B78E-49DE-B8E3-AA4287583E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12296-9979-4000-89FE-92E8C6F019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7682-FEDC-498E-879D-6B5FDA191F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39FC537-CC02-4836-8F06-A6CA0A81F8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utra@stc.df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900113" y="333375"/>
            <a:ext cx="7450137" cy="1470025"/>
          </a:xfrm>
        </p:spPr>
        <p:txBody>
          <a:bodyPr/>
          <a:lstStyle/>
          <a:p>
            <a:r>
              <a:rPr lang="pt-BR" sz="3600" smtClean="0">
                <a:solidFill>
                  <a:srgbClr val="315D69"/>
                </a:solidFill>
                <a:latin typeface="Calibri" pitchFamily="34" charset="0"/>
              </a:rPr>
              <a:t>Lei de Acesso à Informação - LAI</a:t>
            </a:r>
          </a:p>
        </p:txBody>
      </p:sp>
      <p:sp>
        <p:nvSpPr>
          <p:cNvPr id="3075" name="Subtítulo 2"/>
          <p:cNvSpPr>
            <a:spLocks noGrp="1"/>
          </p:cNvSpPr>
          <p:nvPr>
            <p:ph type="subTitle" idx="1"/>
          </p:nvPr>
        </p:nvSpPr>
        <p:spPr>
          <a:xfrm>
            <a:off x="5724525" y="4005609"/>
            <a:ext cx="3168650" cy="1871663"/>
          </a:xfrm>
        </p:spPr>
        <p:txBody>
          <a:bodyPr/>
          <a:lstStyle/>
          <a:p>
            <a:pPr algn="r"/>
            <a:r>
              <a:rPr lang="pt-BR" sz="1800" dirty="0" smtClean="0">
                <a:solidFill>
                  <a:srgbClr val="315D69"/>
                </a:solidFill>
                <a:latin typeface="Calibri" pitchFamily="34" charset="0"/>
              </a:rPr>
              <a:t>Lei Federal nº 12.527, </a:t>
            </a:r>
          </a:p>
          <a:p>
            <a:pPr algn="r"/>
            <a:r>
              <a:rPr lang="pt-BR" sz="1800" dirty="0" smtClean="0">
                <a:solidFill>
                  <a:srgbClr val="315D69"/>
                </a:solidFill>
                <a:latin typeface="Calibri" pitchFamily="34" charset="0"/>
              </a:rPr>
              <a:t>de 18 de novembro de 2011</a:t>
            </a:r>
          </a:p>
          <a:p>
            <a:pPr algn="r"/>
            <a:endParaRPr lang="pt-BR" sz="1800" dirty="0" smtClean="0">
              <a:solidFill>
                <a:srgbClr val="315D69"/>
              </a:solidFill>
              <a:latin typeface="Calibri" pitchFamily="34" charset="0"/>
            </a:endParaRPr>
          </a:p>
          <a:p>
            <a:pPr algn="r"/>
            <a:r>
              <a:rPr lang="pt-BR" sz="1800" dirty="0" smtClean="0">
                <a:solidFill>
                  <a:srgbClr val="315D69"/>
                </a:solidFill>
                <a:latin typeface="Calibri" pitchFamily="34" charset="0"/>
              </a:rPr>
              <a:t>Lei Distrital nº 4.990, </a:t>
            </a:r>
          </a:p>
          <a:p>
            <a:pPr algn="r"/>
            <a:r>
              <a:rPr lang="pt-BR" sz="1800" dirty="0" smtClean="0">
                <a:solidFill>
                  <a:srgbClr val="315D69"/>
                </a:solidFill>
                <a:latin typeface="Calibri" pitchFamily="34" charset="0"/>
              </a:rPr>
              <a:t>de 12 de dezembro de 2012</a:t>
            </a:r>
          </a:p>
        </p:txBody>
      </p:sp>
      <p:sp>
        <p:nvSpPr>
          <p:cNvPr id="3076" name="Subtítulo 2"/>
          <p:cNvSpPr txBox="1">
            <a:spLocks/>
          </p:cNvSpPr>
          <p:nvPr/>
        </p:nvSpPr>
        <p:spPr bwMode="auto">
          <a:xfrm>
            <a:off x="1187624" y="1308100"/>
            <a:ext cx="69119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pt-BR" sz="2800" b="1" dirty="0" smtClean="0">
              <a:solidFill>
                <a:srgbClr val="9C3051"/>
              </a:solidFill>
              <a:latin typeface="Calibri" pitchFamily="34" charset="0"/>
            </a:endParaRPr>
          </a:p>
          <a:p>
            <a:pPr algn="ctr"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pt-BR" sz="2800" b="1" dirty="0" smtClean="0">
                <a:solidFill>
                  <a:srgbClr val="9C3051"/>
                </a:solidFill>
                <a:latin typeface="Calibri" pitchFamily="34" charset="0"/>
              </a:rPr>
              <a:t>Balanço de implementação</a:t>
            </a:r>
            <a:endParaRPr lang="pt-BR" sz="2800" b="1" dirty="0">
              <a:solidFill>
                <a:srgbClr val="9C3051"/>
              </a:solidFill>
              <a:latin typeface="Calibri" pitchFamily="34" charset="0"/>
            </a:endParaRPr>
          </a:p>
        </p:txBody>
      </p:sp>
      <p:sp>
        <p:nvSpPr>
          <p:cNvPr id="3077" name="Slide Number Placeholder 3"/>
          <p:cNvSpPr txBox="1">
            <a:spLocks/>
          </p:cNvSpPr>
          <p:nvPr/>
        </p:nvSpPr>
        <p:spPr bwMode="auto">
          <a:xfrm>
            <a:off x="3448050" y="2632075"/>
            <a:ext cx="60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9AA3024-AFBA-4DA9-B098-89E25A60C198}" type="slidenum">
              <a:rPr lang="pt-BR" sz="1800"/>
              <a:pPr/>
              <a:t>1</a:t>
            </a:fld>
            <a:endParaRPr lang="pt-BR" sz="1800"/>
          </a:p>
        </p:txBody>
      </p:sp>
      <p:sp>
        <p:nvSpPr>
          <p:cNvPr id="7" name="Retângulo 6"/>
          <p:cNvSpPr/>
          <p:nvPr/>
        </p:nvSpPr>
        <p:spPr>
          <a:xfrm>
            <a:off x="3348038" y="2460625"/>
            <a:ext cx="719137" cy="819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3079" name="Picture 2" descr="G:\LEI DE ACESSO À INFORMAÇÃO\Material site\LOGO LAI\LOGOS I\Selo 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5" y="3645174"/>
            <a:ext cx="26289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ângulo 1"/>
          <p:cNvSpPr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/>
              <a:t>https://prezi.com/mzhpzpj2-hrq/controle-social-gdf/?utm_campaign=share&amp;utm_medium=copy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Perfil dos solicitantes</a:t>
            </a:r>
            <a:endParaRPr lang="pt-BR" sz="2800" b="1" dirty="0">
              <a:solidFill>
                <a:srgbClr val="002060"/>
              </a:solidFill>
              <a:ea typeface="Microsoft YaHei" pitchFamily="34" charset="-122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3901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tângulo 2"/>
          <p:cNvSpPr>
            <a:spLocks noChangeArrowheads="1"/>
          </p:cNvSpPr>
          <p:nvPr/>
        </p:nvSpPr>
        <p:spPr bwMode="auto">
          <a:xfrm>
            <a:off x="1043608" y="908720"/>
            <a:ext cx="71287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Profissão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025899"/>
              </p:ext>
            </p:extLst>
          </p:nvPr>
        </p:nvGraphicFramePr>
        <p:xfrm>
          <a:off x="611560" y="1494068"/>
          <a:ext cx="7848872" cy="4820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9679"/>
                <a:gridCol w="1859365"/>
                <a:gridCol w="1009828"/>
              </a:tblGrid>
              <a:tr h="301267">
                <a:tc>
                  <a:txBody>
                    <a:bodyPr/>
                    <a:lstStyle/>
                    <a:p>
                      <a:pPr algn="l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Qtd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Servidor público federal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Empregado - setor privado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11%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Servidor público estadual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9%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Estudante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Empresário/empreendedor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Professor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Profissional liberal/autônomo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Jornalista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Servidor público municipal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Membro de ONG nacional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Membro de ONG internacional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Membro de partido político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Outra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13%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Não informou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50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17%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26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303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100%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3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4800" y="836712"/>
            <a:ext cx="7467600" cy="4873752"/>
          </a:xfrm>
        </p:spPr>
        <p:txBody>
          <a:bodyPr/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Contato:</a:t>
            </a:r>
          </a:p>
          <a:p>
            <a:pPr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Subsecretaria de Transparência</a:t>
            </a:r>
          </a:p>
          <a:p>
            <a:pPr algn="ctr">
              <a:buNone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Secretaria de Transparência e Controle</a:t>
            </a:r>
          </a:p>
          <a:p>
            <a:pPr algn="ctr">
              <a:buNone/>
            </a:pPr>
            <a:r>
              <a:rPr lang="pt-BR" sz="2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  <a:hlinkClick r:id="rId2"/>
              </a:rPr>
              <a:t>sutra@stc.df.gov.br</a:t>
            </a:r>
            <a:endParaRPr lang="pt-BR" sz="20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(61) 2108-3298</a:t>
            </a: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0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9552" y="2154336"/>
            <a:ext cx="853281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defTabSz="914400" eaLnBrk="0" hangingPunct="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1800" dirty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 </a:t>
            </a:r>
            <a:endParaRPr lang="pt-BR" sz="800" dirty="0">
              <a:solidFill>
                <a:srgbClr val="000000"/>
              </a:solidFill>
              <a:latin typeface="Arial" pitchFamily="34" charset="0"/>
            </a:endParaRPr>
          </a:p>
          <a:p>
            <a:pPr marL="457200" indent="-457200" algn="l" defTabSz="914400" eaLnBrk="0" hangingPunct="0">
              <a:lnSpc>
                <a:spcPct val="100000"/>
              </a:lnSpc>
              <a:buClrTx/>
              <a:buSzTx/>
              <a:buFont typeface="Wingdings" pitchFamily="2" charset="2"/>
              <a:buChar char="q"/>
              <a:defRPr/>
            </a:pPr>
            <a:r>
              <a:rPr lang="pt-BR" sz="2400" b="1" dirty="0" smtClean="0">
                <a:solidFill>
                  <a:srgbClr val="0000FF"/>
                </a:solidFill>
                <a:latin typeface="Arial" pitchFamily="34" charset="0"/>
                <a:ea typeface="Calibri" pitchFamily="34" charset="0"/>
              </a:rPr>
              <a:t>500 </a:t>
            </a:r>
            <a:r>
              <a:rPr lang="pt-BR" sz="2400" dirty="0" smtClean="0">
                <a:latin typeface="Arial" pitchFamily="34" charset="0"/>
                <a:ea typeface="Calibri" pitchFamily="34" charset="0"/>
              </a:rPr>
              <a:t>pedidos recebidos.</a:t>
            </a:r>
            <a:endParaRPr lang="pt-BR" sz="2400" dirty="0">
              <a:latin typeface="Arial" pitchFamily="34" charset="0"/>
              <a:ea typeface="Calibri" pitchFamily="34" charset="0"/>
            </a:endParaRPr>
          </a:p>
          <a:p>
            <a:pPr algn="l" defTabSz="914400" eaLnBrk="0" hangingPunct="0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400" dirty="0">
              <a:solidFill>
                <a:srgbClr val="000000"/>
              </a:solidFill>
              <a:latin typeface="Arial" pitchFamily="34" charset="0"/>
            </a:endParaRPr>
          </a:p>
          <a:p>
            <a:pPr marL="457200" indent="-457200" algn="l" defTabSz="914400" eaLnBrk="0" hangingPunct="0">
              <a:lnSpc>
                <a:spcPct val="100000"/>
              </a:lnSpc>
              <a:buClrTx/>
              <a:buSzTx/>
              <a:buFont typeface="Wingdings" pitchFamily="2" charset="2"/>
              <a:buChar char="q"/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Desses</a:t>
            </a:r>
            <a:r>
              <a:rPr lang="pt-BR" sz="2400" dirty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, </a:t>
            </a:r>
            <a:r>
              <a:rPr lang="pt-BR" sz="2400" b="1" dirty="0" smtClean="0">
                <a:solidFill>
                  <a:srgbClr val="0000FF"/>
                </a:solidFill>
                <a:latin typeface="Arial" pitchFamily="34" charset="0"/>
                <a:ea typeface="Calibri" pitchFamily="34" charset="0"/>
              </a:rPr>
              <a:t>340 </a:t>
            </a: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(</a:t>
            </a:r>
            <a:r>
              <a:rPr lang="pt-BR" sz="2400" b="1" dirty="0" smtClean="0">
                <a:solidFill>
                  <a:srgbClr val="0000FF"/>
                </a:solidFill>
                <a:latin typeface="Arial" pitchFamily="34" charset="0"/>
                <a:ea typeface="Calibri" pitchFamily="34" charset="0"/>
              </a:rPr>
              <a:t>68%</a:t>
            </a: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)</a:t>
            </a:r>
            <a:r>
              <a:rPr lang="pt-BR" sz="2400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já foram respondidos</a:t>
            </a: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.</a:t>
            </a:r>
          </a:p>
          <a:p>
            <a:pPr algn="l" defTabSz="914400" eaLnBrk="0" hangingPunct="0">
              <a:lnSpc>
                <a:spcPct val="100000"/>
              </a:lnSpc>
              <a:buClrTx/>
              <a:buSzTx/>
              <a:defRPr/>
            </a:pPr>
            <a:endParaRPr lang="pt-BR" sz="2400" dirty="0" smtClean="0">
              <a:solidFill>
                <a:srgbClr val="000000"/>
              </a:solidFill>
              <a:latin typeface="Arial" pitchFamily="34" charset="0"/>
              <a:ea typeface="Calibri" pitchFamily="34" charset="0"/>
            </a:endParaRPr>
          </a:p>
          <a:p>
            <a:pPr marL="457200" indent="-457200" algn="l" defTabSz="914400" eaLnBrk="0" hangingPunct="0">
              <a:lnSpc>
                <a:spcPct val="100000"/>
              </a:lnSpc>
              <a:buClrTx/>
              <a:buSzTx/>
              <a:buFont typeface="Wingdings" pitchFamily="2" charset="2"/>
              <a:buChar char="q"/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Tempo médio de resposta: </a:t>
            </a:r>
            <a:r>
              <a:rPr lang="pt-BR" sz="2400" b="1" dirty="0">
                <a:solidFill>
                  <a:srgbClr val="0000FF"/>
                </a:solidFill>
                <a:latin typeface="Arial" pitchFamily="34" charset="0"/>
                <a:ea typeface="Calibri" pitchFamily="34" charset="0"/>
              </a:rPr>
              <a:t>9</a:t>
            </a: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 dias</a:t>
            </a:r>
          </a:p>
          <a:p>
            <a:pPr algn="l" defTabSz="914400" eaLnBrk="0" hangingPunct="0">
              <a:lnSpc>
                <a:spcPct val="100000"/>
              </a:lnSpc>
              <a:buClrTx/>
              <a:buSzTx/>
              <a:defRPr/>
            </a:pPr>
            <a:endParaRPr lang="pt-BR" sz="2400" dirty="0" smtClean="0">
              <a:solidFill>
                <a:srgbClr val="000000"/>
              </a:solidFill>
              <a:latin typeface="Arial" pitchFamily="34" charset="0"/>
              <a:ea typeface="Calibri" pitchFamily="34" charset="0"/>
            </a:endParaRPr>
          </a:p>
          <a:p>
            <a:pPr marL="457200" indent="-457200" algn="l" defTabSz="914400" eaLnBrk="0" hangingPunct="0">
              <a:lnSpc>
                <a:spcPct val="100000"/>
              </a:lnSpc>
              <a:buClrTx/>
              <a:buSzTx/>
              <a:buFont typeface="Wingdings" pitchFamily="2" charset="2"/>
              <a:buChar char="q"/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Pedidos em tramitação cujo prazo expirou: </a:t>
            </a:r>
            <a:r>
              <a:rPr lang="pt-BR" sz="2400" b="1" dirty="0">
                <a:solidFill>
                  <a:srgbClr val="0000FF"/>
                </a:solidFill>
                <a:latin typeface="Arial" pitchFamily="34" charset="0"/>
                <a:ea typeface="Calibri" pitchFamily="34" charset="0"/>
              </a:rPr>
              <a:t>42</a:t>
            </a: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 (</a:t>
            </a:r>
            <a:r>
              <a:rPr lang="pt-BR" sz="2400" b="1" dirty="0">
                <a:solidFill>
                  <a:srgbClr val="0000FF"/>
                </a:solidFill>
                <a:latin typeface="Arial" pitchFamily="34" charset="0"/>
                <a:ea typeface="Calibri" pitchFamily="34" charset="0"/>
              </a:rPr>
              <a:t>8%</a:t>
            </a:r>
            <a:r>
              <a:rPr lang="pt-BR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)</a:t>
            </a:r>
          </a:p>
          <a:p>
            <a:pPr algn="l" defTabSz="914400" eaLnBrk="0" hangingPunct="0">
              <a:lnSpc>
                <a:spcPct val="100000"/>
              </a:lnSpc>
              <a:buClrTx/>
              <a:buSzTx/>
              <a:defRPr/>
            </a:pPr>
            <a:endParaRPr lang="pt-BR" sz="2400" dirty="0" smtClean="0">
              <a:solidFill>
                <a:srgbClr val="000000"/>
              </a:solidFill>
              <a:latin typeface="Arial" pitchFamily="34" charset="0"/>
              <a:ea typeface="Calibri" pitchFamily="34" charset="0"/>
            </a:endParaRPr>
          </a:p>
          <a:p>
            <a:pPr algn="l" defTabSz="914400" eaLnBrk="0" hangingPunct="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1800" dirty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 </a:t>
            </a:r>
            <a:endParaRPr lang="pt-BR" sz="2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476672"/>
            <a:ext cx="712879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Balanço no Poder Executivo Distrital</a:t>
            </a:r>
          </a:p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a</a:t>
            </a: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té 05/06, </a:t>
            </a:r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9</a:t>
            </a: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h</a:t>
            </a:r>
            <a:endParaRPr lang="pt-BR" sz="2800" b="1" dirty="0">
              <a:solidFill>
                <a:srgbClr val="002060"/>
              </a:solidFill>
              <a:ea typeface="Microsoft YaHei" pitchFamily="34" charset="-122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23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Balanço no Poder Executivo Distrital</a:t>
            </a:r>
          </a:p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a</a:t>
            </a: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té 05/06, </a:t>
            </a:r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9</a:t>
            </a: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h</a:t>
            </a:r>
            <a:endParaRPr lang="pt-BR" sz="2800" b="1" dirty="0">
              <a:solidFill>
                <a:srgbClr val="002060"/>
              </a:solidFill>
              <a:ea typeface="Microsoft YaHei" pitchFamily="34" charset="-122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4624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10478"/>
              </p:ext>
            </p:extLst>
          </p:nvPr>
        </p:nvGraphicFramePr>
        <p:xfrm>
          <a:off x="382282" y="1772816"/>
          <a:ext cx="8424936" cy="2304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/>
                <a:gridCol w="1584176"/>
                <a:gridCol w="1008112"/>
              </a:tblGrid>
              <a:tr h="51179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292929"/>
                          </a:solidFill>
                          <a:effectLst/>
                        </a:rPr>
                        <a:t>Acesso Concedido</a:t>
                      </a:r>
                      <a:endParaRPr lang="pt-BR" sz="1800" b="0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262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77%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84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292929"/>
                          </a:solidFill>
                          <a:effectLst/>
                        </a:rPr>
                        <a:t>Acesso Parcialmente Concedido</a:t>
                      </a:r>
                      <a:endParaRPr lang="pt-BR" sz="1800" b="0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292929"/>
                          </a:solidFill>
                          <a:effectLst/>
                        </a:rPr>
                        <a:t>26</a:t>
                      </a:r>
                      <a:endParaRPr lang="pt-BR" sz="1800" b="0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292929"/>
                          </a:solidFill>
                          <a:effectLst/>
                        </a:rPr>
                        <a:t>8%</a:t>
                      </a:r>
                      <a:endParaRPr lang="pt-BR" sz="1800" b="0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84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292929"/>
                          </a:solidFill>
                          <a:effectLst/>
                        </a:rPr>
                        <a:t>Acesso Negado</a:t>
                      </a:r>
                      <a:endParaRPr lang="pt-BR" sz="1800" b="0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4%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84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292929"/>
                          </a:solidFill>
                          <a:effectLst/>
                        </a:rPr>
                        <a:t>Informação Inexistente</a:t>
                      </a:r>
                      <a:endParaRPr lang="pt-BR" sz="1800" b="0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15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4%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84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292929"/>
                          </a:solidFill>
                          <a:effectLst/>
                        </a:rPr>
                        <a:t>Pergunta Duplicada/Repetida</a:t>
                      </a:r>
                      <a:endParaRPr lang="pt-BR" sz="1800" b="0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292929"/>
                          </a:solidFill>
                          <a:effectLst/>
                        </a:rPr>
                        <a:t>1%</a:t>
                      </a:r>
                      <a:endParaRPr lang="pt-BR" sz="1800" b="0" i="0" u="none" strike="noStrike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849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292929"/>
                          </a:solidFill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292929"/>
                          </a:solidFill>
                          <a:effectLst/>
                        </a:rPr>
                        <a:t>340</a:t>
                      </a:r>
                      <a:endParaRPr lang="pt-BR" sz="1800" b="1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292929"/>
                          </a:solidFill>
                          <a:effectLst/>
                        </a:rPr>
                        <a:t>100%</a:t>
                      </a:r>
                      <a:endParaRPr lang="pt-BR" sz="1800" b="1" i="0" u="none" strike="noStrike" dirty="0">
                        <a:solidFill>
                          <a:srgbClr val="2929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Retângulo 2"/>
          <p:cNvSpPr>
            <a:spLocks noChangeArrowheads="1"/>
          </p:cNvSpPr>
          <p:nvPr/>
        </p:nvSpPr>
        <p:spPr bwMode="auto">
          <a:xfrm>
            <a:off x="251520" y="1340768"/>
            <a:ext cx="71287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Tipo de resposta</a:t>
            </a:r>
            <a:endParaRPr lang="pt-BR" sz="1800" b="1" dirty="0">
              <a:solidFill>
                <a:srgbClr val="36777E"/>
              </a:solidFill>
              <a:ea typeface="Microsoft YaHei" pitchFamily="34" charset="-122"/>
              <a:cs typeface="Arial" charset="0"/>
            </a:endParaRPr>
          </a:p>
        </p:txBody>
      </p:sp>
      <p:sp>
        <p:nvSpPr>
          <p:cNvPr id="7" name="Retângulo 2"/>
          <p:cNvSpPr>
            <a:spLocks noChangeArrowheads="1"/>
          </p:cNvSpPr>
          <p:nvPr/>
        </p:nvSpPr>
        <p:spPr bwMode="auto">
          <a:xfrm>
            <a:off x="323528" y="4221088"/>
            <a:ext cx="71287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Motivos </a:t>
            </a:r>
            <a:r>
              <a:rPr lang="pt-BR" sz="1800" b="1" dirty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para parcialmente concedido </a:t>
            </a:r>
            <a:r>
              <a:rPr lang="pt-BR" sz="18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ou acesso negado</a:t>
            </a:r>
            <a:endParaRPr lang="pt-BR" sz="1800" b="1" dirty="0">
              <a:solidFill>
                <a:srgbClr val="36777E"/>
              </a:solidFill>
              <a:ea typeface="Microsoft YaHei" pitchFamily="34" charset="-122"/>
              <a:cs typeface="Arial" charset="0"/>
            </a:endParaRPr>
          </a:p>
        </p:txBody>
      </p:sp>
      <p:sp>
        <p:nvSpPr>
          <p:cNvPr id="8" name="Retângulo 2"/>
          <p:cNvSpPr>
            <a:spLocks noChangeArrowheads="1"/>
          </p:cNvSpPr>
          <p:nvPr/>
        </p:nvSpPr>
        <p:spPr bwMode="auto">
          <a:xfrm>
            <a:off x="323528" y="4725144"/>
            <a:ext cx="813690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 smtClean="0">
                <a:ea typeface="Microsoft YaHei" pitchFamily="34" charset="-122"/>
                <a:cs typeface="Arial" charset="0"/>
              </a:rPr>
              <a:t>Parte da informação </a:t>
            </a:r>
            <a:r>
              <a:rPr lang="pt-BR" sz="1400" dirty="0">
                <a:ea typeface="Microsoft YaHei" pitchFamily="34" charset="-122"/>
                <a:cs typeface="Arial" charset="0"/>
              </a:rPr>
              <a:t>é de competência de outro </a:t>
            </a:r>
            <a:r>
              <a:rPr lang="pt-BR" sz="1400" dirty="0" smtClean="0">
                <a:ea typeface="Microsoft YaHei" pitchFamily="34" charset="-122"/>
                <a:cs typeface="Arial" charset="0"/>
              </a:rPr>
              <a:t>órgão/entidade</a:t>
            </a: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>
                <a:ea typeface="Microsoft YaHei" pitchFamily="34" charset="-122"/>
                <a:cs typeface="Arial" charset="0"/>
              </a:rPr>
              <a:t>Parte da informação demandará mais tempo para </a:t>
            </a:r>
            <a:r>
              <a:rPr lang="pt-BR" sz="1400" dirty="0" smtClean="0">
                <a:ea typeface="Microsoft YaHei" pitchFamily="34" charset="-122"/>
                <a:cs typeface="Arial" charset="0"/>
              </a:rPr>
              <a:t>produção</a:t>
            </a: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>
                <a:ea typeface="Microsoft YaHei" pitchFamily="34" charset="-122"/>
                <a:cs typeface="Arial" charset="0"/>
              </a:rPr>
              <a:t>Informação sigilosa de acordo com legislação específica</a:t>
            </a:r>
            <a:endParaRPr lang="pt-BR" sz="1400" dirty="0" smtClean="0">
              <a:ea typeface="Microsoft YaHei" pitchFamily="34" charset="-122"/>
              <a:cs typeface="Arial" charset="0"/>
            </a:endParaRP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>
                <a:ea typeface="Microsoft YaHei" pitchFamily="34" charset="-122"/>
                <a:cs typeface="Arial" charset="0"/>
              </a:rPr>
              <a:t>Parte do pedido é desproporcional ou </a:t>
            </a:r>
            <a:r>
              <a:rPr lang="pt-BR" sz="1400" dirty="0" smtClean="0">
                <a:ea typeface="Microsoft YaHei" pitchFamily="34" charset="-122"/>
                <a:cs typeface="Arial" charset="0"/>
              </a:rPr>
              <a:t>desarrazoado</a:t>
            </a: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>
                <a:ea typeface="Microsoft YaHei" pitchFamily="34" charset="-122"/>
                <a:cs typeface="Arial" charset="0"/>
              </a:rPr>
              <a:t>Pedido </a:t>
            </a:r>
            <a:r>
              <a:rPr lang="pt-BR" sz="1400" dirty="0" smtClean="0">
                <a:ea typeface="Microsoft YaHei" pitchFamily="34" charset="-122"/>
                <a:cs typeface="Arial" charset="0"/>
              </a:rPr>
              <a:t>incompreensível</a:t>
            </a: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 smtClean="0">
                <a:ea typeface="Microsoft YaHei" pitchFamily="34" charset="-122"/>
                <a:cs typeface="Arial" charset="0"/>
              </a:rPr>
              <a:t>Pedido genérico</a:t>
            </a: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>
                <a:ea typeface="Microsoft YaHei" pitchFamily="34" charset="-122"/>
                <a:cs typeface="Arial" charset="0"/>
              </a:rPr>
              <a:t>Parte da informação </a:t>
            </a:r>
            <a:r>
              <a:rPr lang="pt-BR" sz="1400" dirty="0" smtClean="0">
                <a:ea typeface="Microsoft YaHei" pitchFamily="34" charset="-122"/>
                <a:cs typeface="Arial" charset="0"/>
              </a:rPr>
              <a:t>inexistente</a:t>
            </a: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>
                <a:ea typeface="Microsoft YaHei" pitchFamily="34" charset="-122"/>
                <a:cs typeface="Arial" charset="0"/>
              </a:rPr>
              <a:t>Pedido exige tratamento adicional de </a:t>
            </a:r>
            <a:r>
              <a:rPr lang="pt-BR" sz="1400" dirty="0" smtClean="0">
                <a:ea typeface="Microsoft YaHei" pitchFamily="34" charset="-122"/>
                <a:cs typeface="Arial" charset="0"/>
              </a:rPr>
              <a:t>dados</a:t>
            </a:r>
          </a:p>
          <a:p>
            <a:pPr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1400" dirty="0">
                <a:ea typeface="Microsoft YaHei" pitchFamily="34" charset="-122"/>
                <a:cs typeface="Arial" charset="0"/>
              </a:rPr>
              <a:t>Processo decisório em curso</a:t>
            </a:r>
          </a:p>
        </p:txBody>
      </p:sp>
    </p:spTree>
    <p:extLst>
      <p:ext uri="{BB962C8B-B14F-4D97-AF65-F5344CB8AC3E}">
        <p14:creationId xmlns:p14="http://schemas.microsoft.com/office/powerpoint/2010/main" val="118399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Os 10 órgãos mais demandados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3901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916895"/>
              </p:ext>
            </p:extLst>
          </p:nvPr>
        </p:nvGraphicFramePr>
        <p:xfrm>
          <a:off x="539552" y="1196752"/>
          <a:ext cx="7848872" cy="5404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4177"/>
                <a:gridCol w="895047"/>
                <a:gridCol w="619648"/>
              </a:tblGrid>
              <a:tr h="54691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effectLst/>
                          <a:latin typeface="Arial"/>
                        </a:rPr>
                        <a:t>ÓRGÃO</a:t>
                      </a:r>
                      <a:endParaRPr lang="pt-B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effectLst/>
                          <a:latin typeface="Arial"/>
                        </a:rPr>
                        <a:t>QTDE</a:t>
                      </a:r>
                      <a:endParaRPr lang="pt-B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effectLst/>
                          <a:latin typeface="Arial"/>
                        </a:rPr>
                        <a:t>#</a:t>
                      </a:r>
                      <a:endParaRPr lang="pt-B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4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Companhia de Desenvolvimento Habitacional do Distrito Federal - CODHAB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81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1º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Secretaria de Educação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46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2º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Departamento de Trânsito - DETRAN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36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3º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Companhia Imobiliária de Brasília - TERRACAP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23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4º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Companhia de Saneamento do Distrito Federal - CAESB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22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5º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Secretaria de Saúde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18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6º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Secretaria Extraordinária da Copa 2014 – </a:t>
                      </a:r>
                      <a:r>
                        <a:rPr lang="pt-BR" sz="1600" u="none" strike="noStrike" dirty="0" err="1">
                          <a:effectLst/>
                        </a:rPr>
                        <a:t>Secopa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17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7º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Transporte Urbano do Distrito Federal - DFTRANS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15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8º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Companhia do Metropolitano do Distrito Federal - METRÔ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15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Secretaria de Desenvolvimento Econômico - SDE</a:t>
                      </a:r>
                      <a:endParaRPr lang="pt-B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13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9º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Banco de Brasília - BRB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11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effectLst/>
                          <a:latin typeface="Arial"/>
                        </a:rPr>
                        <a:t>10º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38933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Agência de Fiscalização - AGEFIS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11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5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Principais assuntos </a:t>
            </a:r>
            <a:r>
              <a:rPr lang="pt-BR" sz="2800" b="1" dirty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dos pedidos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3901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876925"/>
            <a:ext cx="8532812" cy="592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defTabSz="914400" ea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pt-BR" sz="1600" dirty="0">
                <a:latin typeface="Arial" pitchFamily="34" charset="0"/>
                <a:ea typeface="Calibri" pitchFamily="34" charset="0"/>
              </a:rPr>
              <a:t> </a:t>
            </a:r>
            <a:endParaRPr lang="pt-BR" sz="700" dirty="0">
              <a:latin typeface="Arial" pitchFamily="34" charset="0"/>
            </a:endParaRPr>
          </a:p>
          <a:p>
            <a:pPr indent="-457200" eaLnBrk="0" hangingPunct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pt-BR" sz="2000" dirty="0">
                <a:latin typeface="Arial" pitchFamily="34" charset="0"/>
                <a:ea typeface="Calibri" pitchFamily="34" charset="0"/>
              </a:rPr>
              <a:t>Informações sobre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programas/ações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. </a:t>
            </a:r>
            <a:r>
              <a:rPr lang="pt-BR" sz="2000" dirty="0" err="1" smtClean="0">
                <a:latin typeface="Arial" pitchFamily="34" charset="0"/>
                <a:ea typeface="Calibri" pitchFamily="34" charset="0"/>
              </a:rPr>
              <a:t>Ex</a:t>
            </a:r>
            <a:r>
              <a:rPr lang="pt-BR" sz="2000" dirty="0">
                <a:latin typeface="Arial" pitchFamily="34" charset="0"/>
                <a:ea typeface="Calibri" pitchFamily="34" charset="0"/>
              </a:rPr>
              <a:t>:  total de multas arrecadadas, andamento de obras e outras ações, informações sobre ações planejadas pelo órgão etc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.</a:t>
            </a:r>
            <a:endParaRPr lang="pt-BR" sz="2000" dirty="0">
              <a:latin typeface="Arial" pitchFamily="34" charset="0"/>
            </a:endParaRPr>
          </a:p>
          <a:p>
            <a:pPr indent="-457200" eaLnBrk="0" hangingPunct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pt-BR" sz="2000" dirty="0">
                <a:latin typeface="Arial" pitchFamily="34" charset="0"/>
                <a:ea typeface="Calibri" pitchFamily="34" charset="0"/>
              </a:rPr>
              <a:t>Informações sobre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cargos, plano de carreira, remuneração </a:t>
            </a:r>
            <a:r>
              <a:rPr lang="pt-BR" sz="2000" dirty="0">
                <a:latin typeface="Arial" pitchFamily="34" charset="0"/>
                <a:ea typeface="Calibri" pitchFamily="34" charset="0"/>
              </a:rPr>
              <a:t>etc. </a:t>
            </a:r>
            <a:r>
              <a:rPr lang="pt-BR" sz="2000" dirty="0" err="1">
                <a:latin typeface="Arial" pitchFamily="34" charset="0"/>
                <a:ea typeface="Calibri" pitchFamily="34" charset="0"/>
              </a:rPr>
              <a:t>Ex</a:t>
            </a:r>
            <a:r>
              <a:rPr lang="pt-BR" sz="2000" dirty="0">
                <a:latin typeface="Arial" pitchFamily="34" charset="0"/>
                <a:ea typeface="Calibri" pitchFamily="34" charset="0"/>
              </a:rPr>
              <a:t>: salários de servidores, quantidade de cargos em comissão, mecânica de promoção na carreira etc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.</a:t>
            </a:r>
          </a:p>
          <a:p>
            <a:pPr indent="-457200" eaLnBrk="0" hangingPunct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pt-BR" sz="2000" dirty="0">
                <a:latin typeface="Arial" pitchFamily="34" charset="0"/>
                <a:ea typeface="Calibri" pitchFamily="34" charset="0"/>
              </a:rPr>
              <a:t>Informações sobre 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andamento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 de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solicitações </a:t>
            </a:r>
            <a:r>
              <a:rPr lang="pt-BR" sz="2000" dirty="0">
                <a:latin typeface="Arial" pitchFamily="34" charset="0"/>
                <a:ea typeface="Calibri" pitchFamily="34" charset="0"/>
              </a:rPr>
              <a:t>já feitas ou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processos</a:t>
            </a:r>
            <a:r>
              <a:rPr lang="pt-BR" sz="2000" dirty="0">
                <a:latin typeface="Arial" pitchFamily="34" charset="0"/>
                <a:ea typeface="Calibri" pitchFamily="34" charset="0"/>
              </a:rPr>
              <a:t> já protocolados no órgão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.</a:t>
            </a:r>
          </a:p>
          <a:p>
            <a:pPr indent="-457200" eaLnBrk="0" hangingPunct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pt-BR" sz="2000" dirty="0">
                <a:latin typeface="Arial" pitchFamily="34" charset="0"/>
                <a:ea typeface="Calibri" pitchFamily="34" charset="0"/>
              </a:rPr>
              <a:t>Questionamentos sobre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serviços prestados </a:t>
            </a:r>
            <a:r>
              <a:rPr lang="pt-BR" sz="2000" dirty="0">
                <a:latin typeface="Arial" pitchFamily="34" charset="0"/>
                <a:ea typeface="Calibri" pitchFamily="34" charset="0"/>
              </a:rPr>
              <a:t>pelo 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órgão</a:t>
            </a:r>
          </a:p>
          <a:p>
            <a:pPr indent="-457200" eaLnBrk="0" hangingPunct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pt-BR" sz="2000" dirty="0">
                <a:latin typeface="Arial" pitchFamily="34" charset="0"/>
                <a:ea typeface="Calibri" pitchFamily="34" charset="0"/>
              </a:rPr>
              <a:t>Informações sobre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licitações e contratos</a:t>
            </a:r>
            <a:r>
              <a:rPr lang="pt-BR" sz="2000" dirty="0" smtClean="0">
                <a:latin typeface="Arial" pitchFamily="34" charset="0"/>
                <a:ea typeface="Calibri" pitchFamily="34" charset="0"/>
              </a:rPr>
              <a:t>.</a:t>
            </a:r>
          </a:p>
          <a:p>
            <a:pPr indent="-457200" eaLnBrk="0" hangingPunct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r>
              <a:rPr lang="pt-BR" sz="2000" dirty="0">
                <a:latin typeface="Arial" pitchFamily="34" charset="0"/>
                <a:ea typeface="Calibri" pitchFamily="34" charset="0"/>
              </a:rPr>
              <a:t>Informações sobre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libri" pitchFamily="34" charset="0"/>
              </a:rPr>
              <a:t>concursos públicos</a:t>
            </a:r>
          </a:p>
          <a:p>
            <a:pPr algn="l" defTabSz="914400" eaLnBrk="0" hangingPunct="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1800" dirty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 </a:t>
            </a:r>
            <a:endParaRPr lang="pt-BR" sz="20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18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Recursos</a:t>
            </a:r>
            <a:endParaRPr lang="pt-BR" sz="2800" b="1" dirty="0">
              <a:solidFill>
                <a:srgbClr val="002060"/>
              </a:solidFill>
              <a:ea typeface="Microsoft YaHei" pitchFamily="34" charset="-122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3901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750221"/>
              </p:ext>
            </p:extLst>
          </p:nvPr>
        </p:nvGraphicFramePr>
        <p:xfrm>
          <a:off x="539552" y="1772816"/>
          <a:ext cx="8136903" cy="3635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/>
                <a:gridCol w="1224136"/>
                <a:gridCol w="864096"/>
                <a:gridCol w="2808311"/>
              </a:tblGrid>
              <a:tr h="826835"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Qtde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2683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Recursos de 1ª instância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37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11%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dos pedidos respondidos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073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Recursos de 2ª instância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19%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dos recursos de 1ª instância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073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Recursos à STC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71%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dos recursos de 2ª instância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38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Perfil dos solicitantes</a:t>
            </a:r>
            <a:endParaRPr lang="pt-BR" sz="2800" b="1" dirty="0">
              <a:solidFill>
                <a:srgbClr val="002060"/>
              </a:solidFill>
              <a:ea typeface="Microsoft YaHei" pitchFamily="34" charset="-122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3901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993941"/>
              </p:ext>
            </p:extLst>
          </p:nvPr>
        </p:nvGraphicFramePr>
        <p:xfrm>
          <a:off x="395536" y="1484784"/>
          <a:ext cx="8280920" cy="1191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2290"/>
                <a:gridCol w="2070230"/>
                <a:gridCol w="1118400"/>
              </a:tblGrid>
              <a:tr h="126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Tipo de pessoa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solidFill>
                            <a:schemeClr val="tx1"/>
                          </a:solidFill>
                          <a:effectLst/>
                        </a:rPr>
                        <a:t>Qtd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6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Pessoa Física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303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98%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6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Pessoa Jurídica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6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309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pt-B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6" name="Retângulo 2"/>
          <p:cNvSpPr>
            <a:spLocks noChangeArrowheads="1"/>
          </p:cNvSpPr>
          <p:nvPr/>
        </p:nvSpPr>
        <p:spPr bwMode="auto">
          <a:xfrm>
            <a:off x="827584" y="980728"/>
            <a:ext cx="71287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Tipo de pessoa</a:t>
            </a:r>
          </a:p>
        </p:txBody>
      </p:sp>
      <p:sp>
        <p:nvSpPr>
          <p:cNvPr id="12" name="Retângulo 2"/>
          <p:cNvSpPr>
            <a:spLocks noChangeArrowheads="1"/>
          </p:cNvSpPr>
          <p:nvPr/>
        </p:nvSpPr>
        <p:spPr bwMode="auto">
          <a:xfrm>
            <a:off x="827584" y="3059668"/>
            <a:ext cx="71287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Sexo</a:t>
            </a: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515886"/>
              </p:ext>
            </p:extLst>
          </p:nvPr>
        </p:nvGraphicFramePr>
        <p:xfrm>
          <a:off x="2051720" y="3501008"/>
          <a:ext cx="4932040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13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Perfil dos solicitantes</a:t>
            </a:r>
            <a:endParaRPr lang="pt-BR" sz="2800" b="1" dirty="0">
              <a:solidFill>
                <a:srgbClr val="002060"/>
              </a:solidFill>
              <a:ea typeface="Microsoft YaHei" pitchFamily="34" charset="-122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3901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ângulo 2"/>
          <p:cNvSpPr>
            <a:spLocks noChangeArrowheads="1"/>
          </p:cNvSpPr>
          <p:nvPr/>
        </p:nvSpPr>
        <p:spPr bwMode="auto">
          <a:xfrm>
            <a:off x="827584" y="1043444"/>
            <a:ext cx="71287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Idade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126807"/>
              </p:ext>
            </p:extLst>
          </p:nvPr>
        </p:nvGraphicFramePr>
        <p:xfrm>
          <a:off x="815096" y="1700808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169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ângulo 2"/>
          <p:cNvSpPr>
            <a:spLocks noChangeArrowheads="1"/>
          </p:cNvSpPr>
          <p:nvPr/>
        </p:nvSpPr>
        <p:spPr bwMode="auto">
          <a:xfrm>
            <a:off x="899592" y="260648"/>
            <a:ext cx="712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800" b="1" dirty="0" smtClean="0">
                <a:solidFill>
                  <a:srgbClr val="002060"/>
                </a:solidFill>
                <a:ea typeface="Microsoft YaHei" pitchFamily="34" charset="-122"/>
                <a:cs typeface="Arial" charset="0"/>
              </a:rPr>
              <a:t>Perfil dos solicitantes</a:t>
            </a:r>
            <a:endParaRPr lang="pt-BR" sz="2800" b="1" dirty="0">
              <a:solidFill>
                <a:srgbClr val="002060"/>
              </a:solidFill>
              <a:ea typeface="Microsoft YaHei" pitchFamily="34" charset="-122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83901"/>
            <a:ext cx="1008112" cy="13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tângulo 2"/>
          <p:cNvSpPr>
            <a:spLocks noChangeArrowheads="1"/>
          </p:cNvSpPr>
          <p:nvPr/>
        </p:nvSpPr>
        <p:spPr bwMode="auto">
          <a:xfrm>
            <a:off x="1043608" y="1124744"/>
            <a:ext cx="71287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36777E"/>
                </a:solidFill>
                <a:ea typeface="Microsoft YaHei" pitchFamily="34" charset="-122"/>
                <a:cs typeface="Arial" charset="0"/>
              </a:rPr>
              <a:t>Escolaridade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165554"/>
              </p:ext>
            </p:extLst>
          </p:nvPr>
        </p:nvGraphicFramePr>
        <p:xfrm>
          <a:off x="899592" y="1844824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769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1419</TotalTime>
  <Words>421</Words>
  <Application>Microsoft Office PowerPoint</Application>
  <PresentationFormat>Apresentação na tela (4:3)</PresentationFormat>
  <Paragraphs>190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Design padrão</vt:lpstr>
      <vt:lpstr>Lei de Acesso à Informação - LAI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magda.fernandes</dc:creator>
  <cp:lastModifiedBy>Thamy Carvalho de Arruda</cp:lastModifiedBy>
  <cp:revision>128</cp:revision>
  <cp:lastPrinted>2012-04-09T20:29:07Z</cp:lastPrinted>
  <dcterms:created xsi:type="dcterms:W3CDTF">2012-02-29T11:10:18Z</dcterms:created>
  <dcterms:modified xsi:type="dcterms:W3CDTF">2018-02-26T22:49:14Z</dcterms:modified>
</cp:coreProperties>
</file>