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0" r:id="rId2"/>
    <p:sldId id="307" r:id="rId3"/>
    <p:sldId id="267" r:id="rId4"/>
    <p:sldId id="351" r:id="rId5"/>
    <p:sldId id="293" r:id="rId6"/>
    <p:sldId id="322" r:id="rId7"/>
    <p:sldId id="317" r:id="rId8"/>
    <p:sldId id="386" r:id="rId9"/>
    <p:sldId id="316" r:id="rId10"/>
    <p:sldId id="350" r:id="rId11"/>
    <p:sldId id="377" r:id="rId12"/>
    <p:sldId id="380" r:id="rId13"/>
    <p:sldId id="367" r:id="rId14"/>
    <p:sldId id="271" r:id="rId15"/>
    <p:sldId id="378" r:id="rId16"/>
    <p:sldId id="368" r:id="rId17"/>
    <p:sldId id="370" r:id="rId18"/>
    <p:sldId id="379" r:id="rId19"/>
    <p:sldId id="373" r:id="rId20"/>
    <p:sldId id="374" r:id="rId21"/>
    <p:sldId id="381" r:id="rId22"/>
    <p:sldId id="375" r:id="rId23"/>
    <p:sldId id="376" r:id="rId24"/>
    <p:sldId id="385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918F"/>
    <a:srgbClr val="91A7CD"/>
    <a:srgbClr val="FFFFCC"/>
    <a:srgbClr val="FFFF99"/>
    <a:srgbClr val="DDD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5396" autoAdjust="0"/>
  </p:normalViewPr>
  <p:slideViewPr>
    <p:cSldViewPr>
      <p:cViewPr varScale="1">
        <p:scale>
          <a:sx n="88" d="100"/>
          <a:sy n="88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01449492100\Desktop\vagas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01449492100\Desktop\vagas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01449492100\Desktop\vagas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1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wnloads\Formul&#225;rio%20de%20Digita&#231;&#227;o%20-%20Conselheiros%20de%20Estado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esktop\Formul&#225;rio%20de%20Digita&#231;&#227;o%20-%20Conselheiros%20de%20Estado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esktop\Formul&#225;rio%20de%20Digita&#231;&#227;o%20-%20Conselheiros%20de%20Estado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esktop\Formul&#225;rio%20de%20Digita&#231;&#227;o%20-%20Conselheiros%20de%20Estado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wnloads\Formul&#225;rio%20de%20Digita&#231;&#227;o%20-%20Conselheiros%20de%20Estado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wnloads\Formul&#225;rio%20de%20Digita&#231;&#227;o%20-%20Conselheiros%20de%20Estad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wnloads\Formul&#225;rio%20de%20Digita&#231;&#227;o%20-%20Conselheiros%20de%20Estado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wnloads\Formul&#225;rio%20de%20Digita&#231;&#227;o%20-%20Conselheiros%20de%20Estado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chi\Desktop\Base%20dos%20Dados%20do%20Questionario%201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chi\Desktop\Base%20dos%20Dados%20do%20Questionario%20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01449492100\Desktop\vagas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01449492100\Desktop\vaga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49492100\Documents\vag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388730660243117E-2"/>
          <c:y val="0.118633915703308"/>
          <c:w val="0.79737428384637909"/>
          <c:h val="0.76600101744709415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1.5873015873015872E-2"/>
                  <c:y val="-1.05124850245374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1989166951959446"/>
                  <c:y val="-3.63222611330593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2.3809529947492379E-2"/>
                  <c:y val="-0.1152671998877299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2500335133083925E-2"/>
                  <c:y val="-6.91402387399905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5431445176352183E-4"/>
                  <c:y val="-2.045211766563290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Plan6!$I$12:$P$12</c:f>
              <c:numCache>
                <c:formatCode>0.0%</c:formatCode>
                <c:ptCount val="8"/>
                <c:pt idx="0">
                  <c:v>8.5318985395849353E-2</c:v>
                </c:pt>
                <c:pt idx="1">
                  <c:v>0.35049961568024596</c:v>
                </c:pt>
                <c:pt idx="2">
                  <c:v>0.19523443504996157</c:v>
                </c:pt>
                <c:pt idx="3">
                  <c:v>0.17601844734819369</c:v>
                </c:pt>
                <c:pt idx="4">
                  <c:v>0.12144504227517294</c:v>
                </c:pt>
                <c:pt idx="5">
                  <c:v>9.9923136049192927E-3</c:v>
                </c:pt>
                <c:pt idx="6">
                  <c:v>2.6133743274404306E-2</c:v>
                </c:pt>
                <c:pt idx="7">
                  <c:v>3.5357417371252885E-2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449474020133029E-2"/>
          <c:y val="0.10798006570698496"/>
          <c:w val="0.81530626150250929"/>
          <c:h val="0.78059531083847822"/>
        </c:manualLayout>
      </c:layout>
      <c:pie3DChart>
        <c:varyColors val="1"/>
        <c:ser>
          <c:idx val="0"/>
          <c:order val="0"/>
          <c:tx>
            <c:strRef>
              <c:f>Plan6!$H$3</c:f>
              <c:strCache>
                <c:ptCount val="1"/>
                <c:pt idx="0">
                  <c:v>Administrativo de Empresa Pública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rgbClr val="91A7CD"/>
              </a:solidFill>
              <a:ln w="25400"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rgbClr val="CF918F"/>
              </a:solidFill>
              <a:ln w="25400"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4.7767692201309497E-2"/>
                  <c:y val="-1.889670988937738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18548851651371E-2"/>
                  <c:y val="-0.133972465360991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59076888624896"/>
                      <c:h val="0.18329808592696051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6550064505190648E-2"/>
                  <c:y val="-8.49660057612646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74395793665554"/>
                      <c:h val="0.15180356944466486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19025675062226749"/>
                  <c:y val="1.88967098893773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23714908756761"/>
                      <c:h val="9.6514573777516779E-2"/>
                    </c:manualLayout>
                  </c15:layout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6744378616391904E-2"/>
                  <c:y val="-3.779341977875474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6120528505681326E-3"/>
                  <c:y val="-3.1494516482295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2074677307685"/>
                      <c:h val="0.14550466614820576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Plan6!$I$3:$P$3</c:f>
              <c:numCache>
                <c:formatCode>0.0%</c:formatCode>
                <c:ptCount val="8"/>
                <c:pt idx="0">
                  <c:v>0.12</c:v>
                </c:pt>
                <c:pt idx="1">
                  <c:v>3.2000000000000001E-2</c:v>
                </c:pt>
                <c:pt idx="2">
                  <c:v>8.0000000000000002E-3</c:v>
                </c:pt>
                <c:pt idx="3">
                  <c:v>0.76800000000000002</c:v>
                </c:pt>
                <c:pt idx="4">
                  <c:v>0</c:v>
                </c:pt>
                <c:pt idx="5">
                  <c:v>0</c:v>
                </c:pt>
                <c:pt idx="6">
                  <c:v>5.6000000000000001E-2</c:v>
                </c:pt>
                <c:pt idx="7">
                  <c:v>1.6E-2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645801870610227"/>
          <c:y val="0.18475921899066775"/>
          <c:w val="0.70444523258099523"/>
          <c:h val="0.67363187460360607"/>
        </c:manualLayout>
      </c:layout>
      <c:pie3DChart>
        <c:varyColors val="1"/>
        <c:ser>
          <c:idx val="0"/>
          <c:order val="0"/>
          <c:tx>
            <c:strRef>
              <c:f>Plan6!$H$6</c:f>
              <c:strCache>
                <c:ptCount val="1"/>
                <c:pt idx="0">
                  <c:v>Fiscal de Empresa Pública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rgbClr val="CF918F"/>
              </a:solidFill>
              <a:ln w="25400">
                <a:noFill/>
              </a:ln>
              <a:effectLst/>
              <a:sp3d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172656411192407E-2"/>
                  <c:y val="-1.15717429246212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10225054359037"/>
                      <c:h val="0.13711290143389085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31841836522132461"/>
                  <c:y val="-9.95633101698377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769267700414237"/>
                      <c:h val="0.13244764918593274"/>
                    </c:manualLayout>
                  </c15:layout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6.4563758788706016E-2"/>
                  <c:y val="-4.26699900727876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59056533401051"/>
                      <c:h val="0.1050250688991545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Plan6!$I$6:$P$6</c:f>
              <c:numCache>
                <c:formatCode>0.0%</c:formatCode>
                <c:ptCount val="8"/>
                <c:pt idx="0">
                  <c:v>0</c:v>
                </c:pt>
                <c:pt idx="1">
                  <c:v>0.05</c:v>
                </c:pt>
                <c:pt idx="2">
                  <c:v>0</c:v>
                </c:pt>
                <c:pt idx="3">
                  <c:v>0.91249999999999998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3.7499999999999999E-2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012473993225727"/>
          <c:y val="0.25915374482200387"/>
          <c:w val="0.43683916175367316"/>
          <c:h val="0.42155782294030825"/>
        </c:manualLayout>
      </c:layout>
      <c:pie3DChart>
        <c:varyColors val="1"/>
        <c:ser>
          <c:idx val="0"/>
          <c:order val="0"/>
          <c:tx>
            <c:strRef>
              <c:f>Plan6!$H$3</c:f>
              <c:strCache>
                <c:ptCount val="1"/>
                <c:pt idx="0">
                  <c:v>Administrativo de Empresa Pública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rgbClr val="91A7CD"/>
              </a:solidFill>
              <a:ln w="25400"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rgbClr val="CF918F"/>
              </a:solidFill>
              <a:ln w="2540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Plan6!$I$3:$P$3</c:f>
              <c:numCache>
                <c:formatCode>0.0%</c:formatCode>
                <c:ptCount val="8"/>
                <c:pt idx="0">
                  <c:v>0.12</c:v>
                </c:pt>
                <c:pt idx="1">
                  <c:v>3.2000000000000001E-2</c:v>
                </c:pt>
                <c:pt idx="2">
                  <c:v>8.0000000000000002E-3</c:v>
                </c:pt>
                <c:pt idx="3">
                  <c:v>0.76800000000000002</c:v>
                </c:pt>
                <c:pt idx="4">
                  <c:v>0</c:v>
                </c:pt>
                <c:pt idx="5">
                  <c:v>0</c:v>
                </c:pt>
                <c:pt idx="6">
                  <c:v>5.6000000000000001E-2</c:v>
                </c:pt>
                <c:pt idx="7">
                  <c:v>1.6E-2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6.1180869128858754E-3"/>
          <c:w val="0.99940818541529575"/>
          <c:h val="0.99388195218452435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304764382904824"/>
          <c:y val="7.1874999999999994E-2"/>
          <c:w val="0.7264786368766043"/>
          <c:h val="0.703125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6.2500000000000003E-3"/>
                  <c:y val="-5.729100483608997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Poder Publico</c:v>
                </c:pt>
                <c:pt idx="1">
                  <c:v>Sociedade Civil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0.53</c:v>
                </c:pt>
                <c:pt idx="1">
                  <c:v>0.47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pt-BR" sz="2000" dirty="0" smtClean="0"/>
              <a:t>Perfil Etário</a:t>
            </a:r>
            <a:endParaRPr lang="pt-BR" sz="2000" dirty="0"/>
          </a:p>
        </c:rich>
      </c:tx>
      <c:layout>
        <c:manualLayout>
          <c:xMode val="edge"/>
          <c:yMode val="edge"/>
          <c:x val="0.42002903917462375"/>
          <c:y val="1.90588940407819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24853248143368703"/>
          <c:w val="0.92774912531028797"/>
          <c:h val="0.5639795488246407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Plan1!$H$8:$H$12</c:f>
              <c:strCache>
                <c:ptCount val="5"/>
                <c:pt idx="0">
                  <c:v>até 29 anos</c:v>
                </c:pt>
                <c:pt idx="1">
                  <c:v>30 anos - 40 anos</c:v>
                </c:pt>
                <c:pt idx="2">
                  <c:v>41 anos - 50 anos</c:v>
                </c:pt>
                <c:pt idx="3">
                  <c:v>51 anos - 60 anos</c:v>
                </c:pt>
                <c:pt idx="4">
                  <c:v>Maiores que 60 anos</c:v>
                </c:pt>
              </c:strCache>
            </c:strRef>
          </c:cat>
          <c:val>
            <c:numRef>
              <c:f>Plan1!$I$8:$I$12</c:f>
              <c:numCache>
                <c:formatCode>0.00%</c:formatCode>
                <c:ptCount val="5"/>
                <c:pt idx="0">
                  <c:v>0.10588235294117652</c:v>
                </c:pt>
                <c:pt idx="1">
                  <c:v>0.14117647058823529</c:v>
                </c:pt>
                <c:pt idx="2">
                  <c:v>0.30000000000000032</c:v>
                </c:pt>
                <c:pt idx="3">
                  <c:v>0.28235294117647147</c:v>
                </c:pt>
                <c:pt idx="4">
                  <c:v>0.16470588235294176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4490112"/>
        <c:axId val="134342912"/>
      </c:barChart>
      <c:catAx>
        <c:axId val="134490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34342912"/>
        <c:crosses val="autoZero"/>
        <c:auto val="1"/>
        <c:lblAlgn val="ctr"/>
        <c:lblOffset val="100"/>
        <c:noMultiLvlLbl val="0"/>
      </c:catAx>
      <c:valAx>
        <c:axId val="134342912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crossAx val="134490112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pt-BR" sz="2000" dirty="0" smtClean="0"/>
              <a:t>Gênero</a:t>
            </a:r>
            <a:endParaRPr lang="pt-BR" sz="2000" dirty="0"/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30062091866335"/>
          <c:y val="0.39965786629768407"/>
          <c:w val="0.75047564159537905"/>
          <c:h val="0.5211114935642076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Lbls>
            <c:dLbl>
              <c:idx val="0"/>
              <c:layout>
                <c:manualLayout>
                  <c:x val="-2.3515905640114063E-2"/>
                  <c:y val="0.182782721111795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0.160335720273504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0951128886913728E-2"/>
                  <c:y val="-9.620143216410297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'[Formulário de Digitação - Conselheiros de Estado.xlsx]Plan1'!$O$3:$O$5</c:f>
              <c:strCache>
                <c:ptCount val="3"/>
                <c:pt idx="0">
                  <c:v>Masculino</c:v>
                </c:pt>
                <c:pt idx="1">
                  <c:v>Feminino</c:v>
                </c:pt>
                <c:pt idx="2">
                  <c:v>Sem Resposta</c:v>
                </c:pt>
              </c:strCache>
            </c:strRef>
          </c:cat>
          <c:val>
            <c:numRef>
              <c:f>'[Formulário de Digitação - Conselheiros de Estado.xlsx]Plan1'!$P$3:$P$5</c:f>
              <c:numCache>
                <c:formatCode>0.00%</c:formatCode>
                <c:ptCount val="3"/>
                <c:pt idx="0">
                  <c:v>0.53529411764705881</c:v>
                </c:pt>
                <c:pt idx="1">
                  <c:v>0.4470588235294124</c:v>
                </c:pt>
                <c:pt idx="2">
                  <c:v>1.7647058823529412E-2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pt-BR" sz="1800" dirty="0"/>
              <a:t>Escolaridade</a:t>
            </a:r>
          </a:p>
        </c:rich>
      </c:tx>
      <c:layout>
        <c:manualLayout>
          <c:xMode val="edge"/>
          <c:yMode val="edge"/>
          <c:x val="0.38572675198340611"/>
          <c:y val="1.379716730032240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0001311342516739E-2"/>
          <c:y val="0.21968458154603898"/>
          <c:w val="0.91862261350563623"/>
          <c:h val="0.6087305403566269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2F6"/>
              </a:solidFill>
            </c:spPr>
          </c:dPt>
          <c:dPt>
            <c:idx val="7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Lbls>
            <c:dLbl>
              <c:idx val="3"/>
              <c:layout>
                <c:manualLayout>
                  <c:x val="-4.5420136260408781E-3"/>
                  <c:y val="5.51886692012895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'[Formulário de Digitação - Conselheiros de Estado.xlsx]Plan1'!$H$24:$H$31</c:f>
              <c:strCache>
                <c:ptCount val="8"/>
                <c:pt idx="0">
                  <c:v>Pós-graduação</c:v>
                </c:pt>
                <c:pt idx="1">
                  <c:v>Superior completo</c:v>
                </c:pt>
                <c:pt idx="2">
                  <c:v>Superior incompleto</c:v>
                </c:pt>
                <c:pt idx="3">
                  <c:v>Médio Completo</c:v>
                </c:pt>
                <c:pt idx="4">
                  <c:v>Fundamental completo</c:v>
                </c:pt>
                <c:pt idx="5">
                  <c:v>Sem instrução</c:v>
                </c:pt>
                <c:pt idx="6">
                  <c:v>Não determinado</c:v>
                </c:pt>
                <c:pt idx="7">
                  <c:v>Sem resposta</c:v>
                </c:pt>
              </c:strCache>
            </c:strRef>
          </c:cat>
          <c:val>
            <c:numRef>
              <c:f>'[Formulário de Digitação - Conselheiros de Estado.xlsx]Plan1'!$I$24:$I$31</c:f>
              <c:numCache>
                <c:formatCode>0.0%</c:formatCode>
                <c:ptCount val="8"/>
                <c:pt idx="0">
                  <c:v>0.5</c:v>
                </c:pt>
                <c:pt idx="1">
                  <c:v>0.30588235294117688</c:v>
                </c:pt>
                <c:pt idx="2">
                  <c:v>9.4117647058823528E-2</c:v>
                </c:pt>
                <c:pt idx="3">
                  <c:v>6.4705882352941294E-2</c:v>
                </c:pt>
                <c:pt idx="4">
                  <c:v>1.176470588235296E-2</c:v>
                </c:pt>
                <c:pt idx="5">
                  <c:v>5.8823529411764714E-3</c:v>
                </c:pt>
                <c:pt idx="6">
                  <c:v>5.8823529411764714E-3</c:v>
                </c:pt>
                <c:pt idx="7">
                  <c:v>1.176470588235296E-2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4590976"/>
        <c:axId val="134345792"/>
      </c:barChart>
      <c:catAx>
        <c:axId val="1345909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34345792"/>
        <c:crosses val="autoZero"/>
        <c:auto val="1"/>
        <c:lblAlgn val="ctr"/>
        <c:lblOffset val="100"/>
        <c:noMultiLvlLbl val="0"/>
      </c:catAx>
      <c:valAx>
        <c:axId val="13434579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3459097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pt-BR" sz="1800" dirty="0" smtClean="0"/>
              <a:t>Raça</a:t>
            </a:r>
            <a:endParaRPr lang="pt-BR" sz="18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729427582480063"/>
          <c:y val="0.26570211239590735"/>
          <c:w val="0.74657589286195813"/>
          <c:h val="0.64905636273754252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92F6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53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565188663247963E-3"/>
                  <c:y val="1.195724015599019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25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565188663247963E-3"/>
                  <c:y val="8.967930116992655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8565188663247963E-3"/>
                  <c:y val="1.793586023398531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2.9893100389974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8565188663247963E-3"/>
                  <c:y val="5.9786200779951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'[Formulário de Digitação - Conselheiros de Estado.xlsx]Plan1'!$H$16:$H$21</c:f>
              <c:strCache>
                <c:ptCount val="6"/>
                <c:pt idx="0">
                  <c:v>Branco(a)</c:v>
                </c:pt>
                <c:pt idx="1">
                  <c:v>Pardo</c:v>
                </c:pt>
                <c:pt idx="2">
                  <c:v>Negro(a)</c:v>
                </c:pt>
                <c:pt idx="3">
                  <c:v>Amarelo</c:v>
                </c:pt>
                <c:pt idx="4">
                  <c:v>Outra</c:v>
                </c:pt>
                <c:pt idx="5">
                  <c:v>Sem resposta</c:v>
                </c:pt>
              </c:strCache>
            </c:strRef>
          </c:cat>
          <c:val>
            <c:numRef>
              <c:f>'[Formulário de Digitação - Conselheiros de Estado.xlsx]Plan1'!$I$16:$I$21</c:f>
              <c:numCache>
                <c:formatCode>0.0%</c:formatCode>
                <c:ptCount val="6"/>
                <c:pt idx="0">
                  <c:v>0.52352941176470591</c:v>
                </c:pt>
                <c:pt idx="1">
                  <c:v>0.25294117647058784</c:v>
                </c:pt>
                <c:pt idx="2">
                  <c:v>0.14117647058823529</c:v>
                </c:pt>
                <c:pt idx="3">
                  <c:v>4.1176470588235294E-2</c:v>
                </c:pt>
                <c:pt idx="4">
                  <c:v>1.176470588235296E-2</c:v>
                </c:pt>
                <c:pt idx="5">
                  <c:v>2.9411764705882353E-2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4592000"/>
        <c:axId val="134347520"/>
      </c:barChart>
      <c:catAx>
        <c:axId val="134592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pt-BR"/>
          </a:p>
        </c:txPr>
        <c:crossAx val="134347520"/>
        <c:crosses val="autoZero"/>
        <c:auto val="1"/>
        <c:lblAlgn val="ctr"/>
        <c:lblOffset val="100"/>
        <c:noMultiLvlLbl val="0"/>
      </c:catAx>
      <c:valAx>
        <c:axId val="1343475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3459200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pt-BR" sz="2400" dirty="0" smtClean="0"/>
              <a:t>Renda</a:t>
            </a:r>
            <a:endParaRPr lang="pt-BR" sz="24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8365551975706484E-2"/>
          <c:y val="0.14738894137230393"/>
          <c:w val="0.93007112966284167"/>
          <c:h val="0.6936691962123817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3.4536661035585868E-3"/>
                  <c:y val="1.5472918467996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1.02243068000495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0109468626019752E-2"/>
                  <c:y val="-2.044861360009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6797075457224361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600" b="0"/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2087475413109361E-16"/>
                  <c:y val="-1.27803835000619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Plan1!$H$35:$H$41</c:f>
              <c:strCache>
                <c:ptCount val="7"/>
                <c:pt idx="0">
                  <c:v>até 2.000,00 reais</c:v>
                </c:pt>
                <c:pt idx="1">
                  <c:v>de 2.000,01 reais até 4.000,00 reais </c:v>
                </c:pt>
                <c:pt idx="2">
                  <c:v>de 4.000,01 reais até 6.000,00 reais</c:v>
                </c:pt>
                <c:pt idx="3">
                  <c:v>de 6.000,01 reais até 8.000,00 reais </c:v>
                </c:pt>
                <c:pt idx="4">
                  <c:v>de 8.000,01 reais até 10.000,00 reais</c:v>
                </c:pt>
                <c:pt idx="5">
                  <c:v>acima de 10.000,01 reais</c:v>
                </c:pt>
                <c:pt idx="6">
                  <c:v>Não respondeu</c:v>
                </c:pt>
              </c:strCache>
            </c:strRef>
          </c:cat>
          <c:val>
            <c:numRef>
              <c:f>Plan1!$I$35:$I$41</c:f>
              <c:numCache>
                <c:formatCode>0.00%</c:formatCode>
                <c:ptCount val="7"/>
                <c:pt idx="0">
                  <c:v>7.647058823529411E-2</c:v>
                </c:pt>
                <c:pt idx="1">
                  <c:v>0.11764705882352942</c:v>
                </c:pt>
                <c:pt idx="2">
                  <c:v>0.18823529411764747</c:v>
                </c:pt>
                <c:pt idx="3">
                  <c:v>8.8235294117647203E-2</c:v>
                </c:pt>
                <c:pt idx="4">
                  <c:v>9.4117647058823528E-2</c:v>
                </c:pt>
                <c:pt idx="5">
                  <c:v>0.30000000000000032</c:v>
                </c:pt>
                <c:pt idx="6">
                  <c:v>0.13529411764705881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4923136"/>
        <c:axId val="104859904"/>
      </c:barChart>
      <c:catAx>
        <c:axId val="104923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04859904"/>
        <c:crosses val="autoZero"/>
        <c:auto val="1"/>
        <c:lblAlgn val="ctr"/>
        <c:lblOffset val="100"/>
        <c:noMultiLvlLbl val="0"/>
      </c:catAx>
      <c:valAx>
        <c:axId val="104859904"/>
        <c:scaling>
          <c:orientation val="minMax"/>
        </c:scaling>
        <c:delete val="0"/>
        <c:axPos val="l"/>
        <c:numFmt formatCode="0.00%" sourceLinked="1"/>
        <c:majorTickMark val="out"/>
        <c:minorTickMark val="none"/>
        <c:tickLblPos val="nextTo"/>
        <c:crossAx val="104923136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pt-BR" sz="2000" dirty="0"/>
              <a:t>Foi ofertado</a:t>
            </a:r>
            <a:r>
              <a:rPr lang="pt-BR" sz="2000" baseline="0" dirty="0"/>
              <a:t> curso</a:t>
            </a:r>
            <a:endParaRPr lang="pt-BR" sz="2000" dirty="0"/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20617473120402"/>
          <c:y val="0.29919141537879806"/>
          <c:w val="0.63084494989891127"/>
          <c:h val="0.60124459855337709"/>
        </c:manualLayout>
      </c:layout>
      <c:pie3DChart>
        <c:varyColors val="1"/>
        <c:ser>
          <c:idx val="0"/>
          <c:order val="0"/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FFC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Plan1!$H$56:$H$57</c:f>
              <c:strCache>
                <c:ptCount val="2"/>
                <c:pt idx="0">
                  <c:v>Não</c:v>
                </c:pt>
                <c:pt idx="1">
                  <c:v>Sim</c:v>
                </c:pt>
              </c:strCache>
            </c:strRef>
          </c:cat>
          <c:val>
            <c:numRef>
              <c:f>Plan1!$I$56:$I$57</c:f>
              <c:numCache>
                <c:formatCode>0.00%</c:formatCode>
                <c:ptCount val="2"/>
                <c:pt idx="0">
                  <c:v>0.85294117647058887</c:v>
                </c:pt>
                <c:pt idx="1">
                  <c:v>0.13529411764705881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721684216157056"/>
          <c:y val="0.14773547363184866"/>
          <c:w val="0.70352985470750162"/>
          <c:h val="0.68698055255075052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5.5523666094713757E-2"/>
                  <c:y val="2.25623573814242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2.25623573814242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725372077999565E-2"/>
                  <c:y val="-6.26732149484007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7761833047356878E-2"/>
                  <c:y val="-9.777021531950508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1431343019499891E-2"/>
                  <c:y val="-6.76870721442727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Plan6!$I$8:$P$8</c:f>
              <c:numCache>
                <c:formatCode>0.0%</c:formatCode>
                <c:ptCount val="8"/>
                <c:pt idx="0">
                  <c:v>0.1040650406504065</c:v>
                </c:pt>
                <c:pt idx="1">
                  <c:v>0.40975609756097559</c:v>
                </c:pt>
                <c:pt idx="2">
                  <c:v>0.2</c:v>
                </c:pt>
                <c:pt idx="3">
                  <c:v>4.065040650406504E-2</c:v>
                </c:pt>
                <c:pt idx="4">
                  <c:v>0.16910569105691056</c:v>
                </c:pt>
                <c:pt idx="5">
                  <c:v>1.3008130081300813E-2</c:v>
                </c:pt>
                <c:pt idx="6">
                  <c:v>3.9024390243902439E-2</c:v>
                </c:pt>
                <c:pt idx="7">
                  <c:v>2.4390243902439025E-2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pt-BR" sz="1800"/>
              <a:t>Interesse por Curso de Capacitação</a:t>
            </a:r>
          </a:p>
        </c:rich>
      </c:tx>
      <c:overlay val="0"/>
    </c:title>
    <c:autoTitleDeleted val="0"/>
    <c:view3D>
      <c:rotX val="30"/>
      <c:rotY val="1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Plan1!$H$61:$H$62</c:f>
              <c:strCache>
                <c:ptCount val="2"/>
                <c:pt idx="0">
                  <c:v>Não</c:v>
                </c:pt>
                <c:pt idx="1">
                  <c:v>Sim</c:v>
                </c:pt>
              </c:strCache>
            </c:strRef>
          </c:cat>
          <c:val>
            <c:numRef>
              <c:f>Plan1!$I$61:$I$62</c:f>
              <c:numCache>
                <c:formatCode>0.00%</c:formatCode>
                <c:ptCount val="2"/>
                <c:pt idx="0">
                  <c:v>0.11176470588235299</c:v>
                </c:pt>
                <c:pt idx="1">
                  <c:v>0.84705882352941209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pt-BR" sz="2000" dirty="0"/>
              <a:t>Participam</a:t>
            </a:r>
            <a:r>
              <a:rPr lang="pt-BR" sz="2000" baseline="0" dirty="0"/>
              <a:t> de </a:t>
            </a:r>
            <a:r>
              <a:rPr lang="pt-BR" sz="2000" baseline="0" dirty="0" smtClean="0"/>
              <a:t>Movimentos Sociais</a:t>
            </a:r>
            <a:endParaRPr lang="pt-BR" sz="2000" dirty="0"/>
          </a:p>
        </c:rich>
      </c:tx>
      <c:layout>
        <c:manualLayout>
          <c:xMode val="edge"/>
          <c:yMode val="edge"/>
          <c:x val="0.11673596096160264"/>
          <c:y val="2.5308215538314402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410724663071624"/>
          <c:y val="0.28565768147518333"/>
          <c:w val="0.7693915419654227"/>
          <c:h val="0.6502554070570736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C00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2.7133737277054593E-2"/>
                  <c:y val="-2.95262514613667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Plan1!$H$51:$H$52</c:f>
              <c:strCache>
                <c:ptCount val="2"/>
                <c:pt idx="0">
                  <c:v>Não</c:v>
                </c:pt>
                <c:pt idx="1">
                  <c:v>Sim</c:v>
                </c:pt>
              </c:strCache>
            </c:strRef>
          </c:cat>
          <c:val>
            <c:numRef>
              <c:f>Plan1!$I$51:$I$52</c:f>
              <c:numCache>
                <c:formatCode>0.0%</c:formatCode>
                <c:ptCount val="2"/>
                <c:pt idx="0">
                  <c:v>0.28823529411764731</c:v>
                </c:pt>
                <c:pt idx="1">
                  <c:v>0.70588235294117663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zero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pt-BR" sz="2000" dirty="0"/>
              <a:t>Participação dos</a:t>
            </a:r>
            <a:r>
              <a:rPr lang="pt-BR" sz="2000" baseline="0" dirty="0"/>
              <a:t> conselheiros em Movimentos </a:t>
            </a:r>
            <a:r>
              <a:rPr lang="pt-BR" sz="2000" baseline="0" dirty="0" smtClean="0"/>
              <a:t>Sociais</a:t>
            </a:r>
            <a:endParaRPr lang="pt-BR" sz="20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34900644951162169"/>
          <c:y val="0.21792127918700857"/>
          <c:w val="0.59454251215432685"/>
          <c:h val="0.715352382230066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Plan2!$C$11:$C$23</c:f>
              <c:strCache>
                <c:ptCount val="13"/>
                <c:pt idx="0">
                  <c:v>LGBT</c:v>
                </c:pt>
                <c:pt idx="1">
                  <c:v>Organização desportiva</c:v>
                </c:pt>
                <c:pt idx="2">
                  <c:v>Estudantil</c:v>
                </c:pt>
                <c:pt idx="3">
                  <c:v>Negro</c:v>
                </c:pt>
                <c:pt idx="4">
                  <c:v>Social do Campo</c:v>
                </c:pt>
                <c:pt idx="5">
                  <c:v>Ecológico</c:v>
                </c:pt>
                <c:pt idx="6">
                  <c:v>Mulheres/Feminista</c:v>
                </c:pt>
                <c:pt idx="7">
                  <c:v>Cultural</c:v>
                </c:pt>
                <c:pt idx="8">
                  <c:v>Associação de moradores</c:v>
                </c:pt>
                <c:pt idx="9">
                  <c:v>Entidade Beneficente</c:v>
                </c:pt>
                <c:pt idx="10">
                  <c:v>Grupo Religioso</c:v>
                </c:pt>
                <c:pt idx="11">
                  <c:v>Partido político</c:v>
                </c:pt>
                <c:pt idx="12">
                  <c:v>Sindicato ou organização de classe</c:v>
                </c:pt>
              </c:strCache>
            </c:strRef>
          </c:cat>
          <c:val>
            <c:numRef>
              <c:f>Plan2!$D$11:$D$23</c:f>
              <c:numCache>
                <c:formatCode>0.00%</c:formatCode>
                <c:ptCount val="13"/>
                <c:pt idx="0">
                  <c:v>1.1764705882352943E-2</c:v>
                </c:pt>
                <c:pt idx="1">
                  <c:v>1.1764705882352943E-2</c:v>
                </c:pt>
                <c:pt idx="2">
                  <c:v>1.7647058823529412E-2</c:v>
                </c:pt>
                <c:pt idx="3">
                  <c:v>2.9411764705882353E-2</c:v>
                </c:pt>
                <c:pt idx="4">
                  <c:v>3.529411764705883E-2</c:v>
                </c:pt>
                <c:pt idx="5">
                  <c:v>4.7058823529411771E-2</c:v>
                </c:pt>
                <c:pt idx="6">
                  <c:v>4.7058823529411771E-2</c:v>
                </c:pt>
                <c:pt idx="7">
                  <c:v>5.2941176470588228E-2</c:v>
                </c:pt>
                <c:pt idx="8">
                  <c:v>0.12352941176470589</c:v>
                </c:pt>
                <c:pt idx="9">
                  <c:v>0.12941176470588239</c:v>
                </c:pt>
                <c:pt idx="10">
                  <c:v>0.14117647058823529</c:v>
                </c:pt>
                <c:pt idx="11">
                  <c:v>0.18823529411764711</c:v>
                </c:pt>
                <c:pt idx="12">
                  <c:v>0.24117647058823533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082880"/>
        <c:axId val="104901440"/>
      </c:barChart>
      <c:catAx>
        <c:axId val="10508288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pt-BR"/>
          </a:p>
        </c:txPr>
        <c:crossAx val="104901440"/>
        <c:crosses val="autoZero"/>
        <c:auto val="1"/>
        <c:lblAlgn val="ctr"/>
        <c:lblOffset val="100"/>
        <c:noMultiLvlLbl val="0"/>
      </c:catAx>
      <c:valAx>
        <c:axId val="104901440"/>
        <c:scaling>
          <c:orientation val="minMax"/>
        </c:scaling>
        <c:delete val="0"/>
        <c:axPos val="b"/>
        <c:majorGridlines/>
        <c:numFmt formatCode="0.00%" sourceLinked="1"/>
        <c:majorTickMark val="none"/>
        <c:minorTickMark val="none"/>
        <c:tickLblPos val="nextTo"/>
        <c:crossAx val="1050828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pt-BR" sz="2400" dirty="0" smtClean="0"/>
              <a:t>Outros</a:t>
            </a:r>
            <a:r>
              <a:rPr lang="pt-BR" sz="2400" baseline="0" dirty="0" smtClean="0"/>
              <a:t> Espaços de Participação</a:t>
            </a:r>
            <a:endParaRPr lang="pt-BR" sz="24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Plan2!$C$3</c:f>
              <c:strCache>
                <c:ptCount val="1"/>
                <c:pt idx="0">
                  <c:v>Não Conhece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-1.6180669018427119E-2"/>
                  <c:y val="2.7133737277054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47226760737084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1326468312898977E-2"/>
                  <c:y val="-2.442036354934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8.090334509213552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Plan2!$D$2:$I$2</c:f>
              <c:strCache>
                <c:ptCount val="6"/>
                <c:pt idx="0">
                  <c:v>Conselhos Comunitários</c:v>
                </c:pt>
                <c:pt idx="1">
                  <c:v>Audiências</c:v>
                </c:pt>
                <c:pt idx="2">
                  <c:v>Plenária OP</c:v>
                </c:pt>
                <c:pt idx="3">
                  <c:v>Reuniões Comunitárias</c:v>
                </c:pt>
                <c:pt idx="4">
                  <c:v>Organizações Sociais</c:v>
                </c:pt>
                <c:pt idx="5">
                  <c:v>Conferências</c:v>
                </c:pt>
              </c:strCache>
            </c:strRef>
          </c:cat>
          <c:val>
            <c:numRef>
              <c:f>Plan2!$D$3:$I$3</c:f>
              <c:numCache>
                <c:formatCode>0.00%</c:formatCode>
                <c:ptCount val="6"/>
                <c:pt idx="0">
                  <c:v>0.1470588235294118</c:v>
                </c:pt>
                <c:pt idx="1">
                  <c:v>0.15294117647058827</c:v>
                </c:pt>
                <c:pt idx="2">
                  <c:v>0.15294117647058827</c:v>
                </c:pt>
                <c:pt idx="3">
                  <c:v>0.12941176470588239</c:v>
                </c:pt>
                <c:pt idx="4">
                  <c:v>8.8235294117647078E-2</c:v>
                </c:pt>
                <c:pt idx="5">
                  <c:v>7.058823529411766E-2</c:v>
                </c:pt>
              </c:numCache>
            </c:numRef>
          </c:val>
        </c:ser>
        <c:ser>
          <c:idx val="1"/>
          <c:order val="1"/>
          <c:tx>
            <c:strRef>
              <c:f>Plan2!$C$4</c:f>
              <c:strCache>
                <c:ptCount val="1"/>
                <c:pt idx="0">
                  <c:v>Conhece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Lbl>
              <c:idx val="3"/>
              <c:layout>
                <c:manualLayout>
                  <c:x val="-1.1326468312898977E-2"/>
                  <c:y val="-2.71337372770542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4562602116584398E-2"/>
                  <c:y val="-4.974461035394996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7084014110562673E-3"/>
                  <c:y val="5.426747455410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Plan2!$D$2:$I$2</c:f>
              <c:strCache>
                <c:ptCount val="6"/>
                <c:pt idx="0">
                  <c:v>Conselhos Comunitários</c:v>
                </c:pt>
                <c:pt idx="1">
                  <c:v>Audiências</c:v>
                </c:pt>
                <c:pt idx="2">
                  <c:v>Plenária OP</c:v>
                </c:pt>
                <c:pt idx="3">
                  <c:v>Reuniões Comunitárias</c:v>
                </c:pt>
                <c:pt idx="4">
                  <c:v>Organizações Sociais</c:v>
                </c:pt>
                <c:pt idx="5">
                  <c:v>Conferências</c:v>
                </c:pt>
              </c:strCache>
            </c:strRef>
          </c:cat>
          <c:val>
            <c:numRef>
              <c:f>Plan2!$D$4:$I$4</c:f>
              <c:numCache>
                <c:formatCode>0.00%</c:formatCode>
                <c:ptCount val="6"/>
                <c:pt idx="0">
                  <c:v>0.26470588235294124</c:v>
                </c:pt>
                <c:pt idx="1">
                  <c:v>0.21764705882352944</c:v>
                </c:pt>
                <c:pt idx="2">
                  <c:v>0.21764705882352944</c:v>
                </c:pt>
                <c:pt idx="3">
                  <c:v>0.23529411764705885</c:v>
                </c:pt>
                <c:pt idx="4">
                  <c:v>0.26470588235294124</c:v>
                </c:pt>
                <c:pt idx="5">
                  <c:v>0.24117647058823533</c:v>
                </c:pt>
              </c:numCache>
            </c:numRef>
          </c:val>
        </c:ser>
        <c:ser>
          <c:idx val="2"/>
          <c:order val="2"/>
          <c:tx>
            <c:strRef>
              <c:f>Plan2!$C$5</c:f>
              <c:strCache>
                <c:ptCount val="1"/>
                <c:pt idx="0">
                  <c:v>Participa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70C0"/>
              </a:solidFill>
            </a:ln>
          </c:spPr>
          <c:invertIfNegative val="0"/>
          <c:dLbls>
            <c:dLbl>
              <c:idx val="0"/>
              <c:layout>
                <c:manualLayout>
                  <c:x val="9.7084014110562673E-3"/>
                  <c:y val="-5.4267474554109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562602116584398E-2"/>
                  <c:y val="-2.7133737277054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326468312898977E-2"/>
                  <c:y val="-2.71337372770546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Plan2!$D$2:$I$2</c:f>
              <c:strCache>
                <c:ptCount val="6"/>
                <c:pt idx="0">
                  <c:v>Conselhos Comunitários</c:v>
                </c:pt>
                <c:pt idx="1">
                  <c:v>Audiências</c:v>
                </c:pt>
                <c:pt idx="2">
                  <c:v>Plenária OP</c:v>
                </c:pt>
                <c:pt idx="3">
                  <c:v>Reuniões Comunitárias</c:v>
                </c:pt>
                <c:pt idx="4">
                  <c:v>Organizações Sociais</c:v>
                </c:pt>
                <c:pt idx="5">
                  <c:v>Conferências</c:v>
                </c:pt>
              </c:strCache>
            </c:strRef>
          </c:cat>
          <c:val>
            <c:numRef>
              <c:f>Plan2!$D$5:$I$5</c:f>
              <c:numCache>
                <c:formatCode>0.00%</c:formatCode>
                <c:ptCount val="6"/>
                <c:pt idx="0">
                  <c:v>0.1588235294117647</c:v>
                </c:pt>
                <c:pt idx="1">
                  <c:v>0.18823529411764711</c:v>
                </c:pt>
                <c:pt idx="2">
                  <c:v>0.18823529411764711</c:v>
                </c:pt>
                <c:pt idx="3">
                  <c:v>0.25882352941176479</c:v>
                </c:pt>
                <c:pt idx="4">
                  <c:v>0.30000000000000004</c:v>
                </c:pt>
                <c:pt idx="5">
                  <c:v>0.38823529411764712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085440"/>
        <c:axId val="104904896"/>
      </c:barChart>
      <c:catAx>
        <c:axId val="1050854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04904896"/>
        <c:crosses val="autoZero"/>
        <c:auto val="1"/>
        <c:lblAlgn val="ctr"/>
        <c:lblOffset val="100"/>
        <c:noMultiLvlLbl val="0"/>
      </c:catAx>
      <c:valAx>
        <c:axId val="10490489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pt-BR"/>
          </a:p>
        </c:txPr>
        <c:crossAx val="1050854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pt-B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225663304724689"/>
          <c:y val="9.386401649474764E-2"/>
          <c:w val="0.78763309053370012"/>
          <c:h val="0.7608845490367978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6.1301809079134682E-3"/>
                  <c:y val="-5.60953329384173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6589616150963389E-2"/>
                  <c:y val="4.8446762931160324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249495971047686"/>
                      <c:h val="0.117734942471055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4.8731666350397961E-2"/>
                  <c:y val="-1.93375068416660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766782491667288"/>
                      <c:h val="9.221132604925322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4.675027578942674E-2"/>
                  <c:y val="-4.10718539539539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2454611159863423E-3"/>
                  <c:y val="-3.465085962328306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75188264815567"/>
                      <c:h val="0.10756916145634775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1.2908616379553659E-2"/>
                  <c:y val="-1.41689988877874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6735505806334829E-3"/>
                  <c:y val="5.03017027450485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Plan6!$I$2:$P$2</c:f>
              <c:numCache>
                <c:formatCode>0.0%</c:formatCode>
                <c:ptCount val="8"/>
                <c:pt idx="0">
                  <c:v>9.7902097902097904E-2</c:v>
                </c:pt>
                <c:pt idx="1">
                  <c:v>0.44055944055944057</c:v>
                </c:pt>
                <c:pt idx="2">
                  <c:v>0.32867132867132864</c:v>
                </c:pt>
                <c:pt idx="3">
                  <c:v>3.4965034965034968E-2</c:v>
                </c:pt>
                <c:pt idx="4">
                  <c:v>4.195804195804196E-2</c:v>
                </c:pt>
                <c:pt idx="5">
                  <c:v>3.4965034965034968E-2</c:v>
                </c:pt>
                <c:pt idx="6">
                  <c:v>0</c:v>
                </c:pt>
                <c:pt idx="7">
                  <c:v>2.097902097902098E-2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3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210979141852452E-2"/>
          <c:y val="6.5784492715042997E-2"/>
          <c:w val="0.81571362871825615"/>
          <c:h val="0.79230274231311781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1.1082747911730738E-2"/>
                  <c:y val="-6.272336447422754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74386825236473"/>
                      <c:h val="0.1211074056917198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1.4657286141333284E-2"/>
                  <c:y val="3.05230370651401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5288430484469"/>
                      <c:h val="0.1015705994185449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75723756791881E-2"/>
                  <c:y val="-2.446995151746366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269532067496375"/>
                      <c:h val="0.12323619358638714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0508057244285519E-2"/>
                  <c:y val="-9.52699657708681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043763871197774"/>
                      <c:h val="9.237338050930767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6.1892347878659479E-2"/>
                  <c:y val="3.041634613973786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779286797590966"/>
                      <c:h val="0.11068690929594467"/>
                    </c:manualLayout>
                  </c15:layout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0048948049699905"/>
                  <c:y val="-6.78252448755866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87422069382471"/>
                      <c:h val="7.116641059447177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Plan6!$I$4:$P$4</c:f>
              <c:numCache>
                <c:formatCode>0.0%</c:formatCode>
                <c:ptCount val="8"/>
                <c:pt idx="0">
                  <c:v>8.1081081081081086E-2</c:v>
                </c:pt>
                <c:pt idx="1">
                  <c:v>0.36486486486486486</c:v>
                </c:pt>
                <c:pt idx="2">
                  <c:v>0.12162162162162163</c:v>
                </c:pt>
                <c:pt idx="3">
                  <c:v>0.25675675675675674</c:v>
                </c:pt>
                <c:pt idx="4">
                  <c:v>9.45945945945946E-2</c:v>
                </c:pt>
                <c:pt idx="5">
                  <c:v>0</c:v>
                </c:pt>
                <c:pt idx="6">
                  <c:v>0</c:v>
                </c:pt>
                <c:pt idx="7">
                  <c:v>8.1081081081081086E-2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077374481513927"/>
          <c:y val="0.12216298429216421"/>
          <c:w val="0.69319397975661501"/>
          <c:h val="0.67785471299194389"/>
        </c:manualLayout>
      </c:layout>
      <c:pie3DChart>
        <c:varyColors val="1"/>
        <c:ser>
          <c:idx val="0"/>
          <c:order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8261211436773722E-2"/>
                  <c:y val="-0.3553578313901943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90479909654132"/>
                      <c:h val="0.18512470600707376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.16547384086039663"/>
                  <c:y val="-0.1492394015069194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124056698365121"/>
                      <c:h val="0.1238869733454963"/>
                    </c:manualLayout>
                  </c15:layout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Plan6!$I$5:$P$5</c:f>
              <c:numCache>
                <c:formatCode>0.0%</c:formatCode>
                <c:ptCount val="8"/>
                <c:pt idx="0">
                  <c:v>0</c:v>
                </c:pt>
                <c:pt idx="1">
                  <c:v>0.56000000000000005</c:v>
                </c:pt>
                <c:pt idx="2">
                  <c:v>0</c:v>
                </c:pt>
                <c:pt idx="3">
                  <c:v>0</c:v>
                </c:pt>
                <c:pt idx="4">
                  <c:v>0.44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401964063436596E-2"/>
          <c:y val="0.10197334395795103"/>
          <c:w val="0.85109634194168671"/>
          <c:h val="0.82095332319397463"/>
        </c:manualLayout>
      </c:layout>
      <c:pie3DChart>
        <c:varyColors val="1"/>
        <c:ser>
          <c:idx val="0"/>
          <c:order val="0"/>
          <c:tx>
            <c:strRef>
              <c:f>Plan6!$H$11</c:f>
              <c:strCache>
                <c:ptCount val="1"/>
                <c:pt idx="0">
                  <c:v>Revisor e Julgador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-6.6631776799287515E-3"/>
                  <c:y val="-4.0847951760149254E-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3.95308088373323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508681149896578"/>
                      <c:h val="9.7915365725647324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8.9952898679038135E-2"/>
                  <c:y val="-5.0076332514778055E-2"/>
                </c:manualLayout>
              </c:layout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409945448511867"/>
                      <c:h val="8.1859678426534965E-2"/>
                    </c:manualLayout>
                  </c15:layout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6.6631776799287203E-3"/>
                  <c:y val="-4.865359787609805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232687870786819"/>
                  <c:y val="-7.90620965486593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47037705978103"/>
                      <c:h val="9.9010071677859551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Plan6!$I$11:$P$11</c:f>
              <c:numCache>
                <c:formatCode>0.0%</c:formatCode>
                <c:ptCount val="8"/>
                <c:pt idx="0">
                  <c:v>0.13207547169811321</c:v>
                </c:pt>
                <c:pt idx="1">
                  <c:v>0.37735849056603776</c:v>
                </c:pt>
                <c:pt idx="2">
                  <c:v>0.13207547169811321</c:v>
                </c:pt>
                <c:pt idx="3">
                  <c:v>0</c:v>
                </c:pt>
                <c:pt idx="4">
                  <c:v>0.22641509433962265</c:v>
                </c:pt>
                <c:pt idx="5">
                  <c:v>0</c:v>
                </c:pt>
                <c:pt idx="6">
                  <c:v>5.6603773584905662E-2</c:v>
                </c:pt>
                <c:pt idx="7">
                  <c:v>7.5471698113207544E-2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6012473993225727"/>
          <c:y val="0.25915374482200387"/>
          <c:w val="0.43683916175367316"/>
          <c:h val="0.42155782294030825"/>
        </c:manualLayout>
      </c:layout>
      <c:pie3DChart>
        <c:varyColors val="1"/>
        <c:ser>
          <c:idx val="0"/>
          <c:order val="0"/>
          <c:tx>
            <c:strRef>
              <c:f>Plan6!$H$3</c:f>
              <c:strCache>
                <c:ptCount val="1"/>
                <c:pt idx="0">
                  <c:v>Administrativo de Empresa Pública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rgbClr val="91A7CD"/>
              </a:solidFill>
              <a:ln w="25400"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rgbClr val="CF918F"/>
              </a:solidFill>
              <a:ln w="2540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Plan6!$I$3:$P$3</c:f>
              <c:numCache>
                <c:formatCode>0.0%</c:formatCode>
                <c:ptCount val="8"/>
                <c:pt idx="0">
                  <c:v>0.12</c:v>
                </c:pt>
                <c:pt idx="1">
                  <c:v>3.2000000000000001E-2</c:v>
                </c:pt>
                <c:pt idx="2">
                  <c:v>8.0000000000000002E-3</c:v>
                </c:pt>
                <c:pt idx="3">
                  <c:v>0.76800000000000002</c:v>
                </c:pt>
                <c:pt idx="4">
                  <c:v>0</c:v>
                </c:pt>
                <c:pt idx="5">
                  <c:v>0</c:v>
                </c:pt>
                <c:pt idx="6">
                  <c:v>5.6000000000000001E-2</c:v>
                </c:pt>
                <c:pt idx="7">
                  <c:v>1.6E-2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"/>
          <c:y val="6.1180869128858754E-3"/>
          <c:w val="0.99940818541529575"/>
          <c:h val="0.99388195218452435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65657387692115"/>
          <c:y val="3.90882494537644E-2"/>
          <c:w val="0.82915685968437303"/>
          <c:h val="0.73576685923786245"/>
        </c:manualLayout>
      </c:layout>
      <c:pie3DChart>
        <c:varyColors val="1"/>
        <c:ser>
          <c:idx val="0"/>
          <c:order val="0"/>
          <c:tx>
            <c:strRef>
              <c:f>Plan6!$I$7</c:f>
              <c:strCache>
                <c:ptCount val="1"/>
              </c:strCache>
            </c:strRef>
          </c:tx>
          <c:dLbls>
            <c:dLbl>
              <c:idx val="1"/>
              <c:layout>
                <c:manualLayout>
                  <c:x val="-4.2890560465914662E-3"/>
                  <c:y val="-5.29103247787282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03903424301022"/>
                      <c:h val="0.1353636632966707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3.4617143003161377E-2"/>
                  <c:y val="-1.469697811354304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969803845540653"/>
                      <c:h val="0.14832657482501943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2.8219944527245595E-2"/>
                  <c:y val="-8.81846461504277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084043500505232"/>
                      <c:h val="0.12827926526682221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5.2911875202412258E-2"/>
                  <c:y val="1.17579528200570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Plan6!$J$7:$P$7</c:f>
              <c:numCache>
                <c:formatCode>0.0%</c:formatCode>
                <c:ptCount val="7"/>
                <c:pt idx="0">
                  <c:v>0.34375</c:v>
                </c:pt>
                <c:pt idx="1">
                  <c:v>0.125</c:v>
                </c:pt>
                <c:pt idx="2">
                  <c:v>0.28125</c:v>
                </c:pt>
                <c:pt idx="3">
                  <c:v>6.25E-2</c:v>
                </c:pt>
                <c:pt idx="6">
                  <c:v>0.1875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30721817874494"/>
          <c:y val="9.9348156718219019E-2"/>
          <c:w val="0.76515522992035589"/>
          <c:h val="0.72850238862348626"/>
        </c:manualLayout>
      </c:layout>
      <c:pie3DChart>
        <c:varyColors val="1"/>
        <c:ser>
          <c:idx val="0"/>
          <c:order val="0"/>
          <c:dPt>
            <c:idx val="7"/>
            <c:bubble3D val="0"/>
            <c:spPr>
              <a:solidFill>
                <a:srgbClr val="CF918F"/>
              </a:solidFill>
            </c:spPr>
          </c:dPt>
          <c:dLbls>
            <c:dLbl>
              <c:idx val="0"/>
              <c:layout>
                <c:manualLayout>
                  <c:x val="-2.1609685155464218E-2"/>
                  <c:y val="7.216152228296472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1482506684429"/>
                      <c:h val="0.16229901658436419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4606735806502177E-2"/>
                  <c:y val="-3.34493485398175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425954159296085"/>
                      <c:h val="0.2212196729099065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5.3135140653319569E-3"/>
                  <c:y val="-7.67931915610909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239187347532828"/>
                      <c:h val="0.1720977362668515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3.3376120370478823E-2"/>
                  <c:y val="-2.237897896402315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77485092873531"/>
                      <c:h val="0.13274578686659333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394623114260356E-7"/>
                  <c:y val="6.081939171509664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352600330581459"/>
                      <c:h val="9.446651521478455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Plan6!$I$1:$P$1</c:f>
              <c:strCache>
                <c:ptCount val="8"/>
                <c:pt idx="0">
                  <c:v>MEMBROS NATOS</c:v>
                </c:pt>
                <c:pt idx="1">
                  <c:v>INDICAÇÃO INSTITUCIONAL PODER PUBLICO </c:v>
                </c:pt>
                <c:pt idx="2">
                  <c:v>INDICAÇÃO INSTITUCIONAL SOCIEDADE CIVIL </c:v>
                </c:pt>
                <c:pt idx="3">
                  <c:v>INDICADOS PELO GESTOR DA ÁREA</c:v>
                </c:pt>
                <c:pt idx="4">
                  <c:v>INDICADO POR SEGMENTOS</c:v>
                </c:pt>
                <c:pt idx="5">
                  <c:v>LISTA INDICADA POR SEGMENTOS</c:v>
                </c:pt>
                <c:pt idx="6">
                  <c:v> ELEIÇÃO</c:v>
                </c:pt>
                <c:pt idx="7">
                  <c:v> DECISÃO DO GOVERNADOR</c:v>
                </c:pt>
              </c:strCache>
            </c:strRef>
          </c:cat>
          <c:val>
            <c:numRef>
              <c:f>Plan6!$I$10:$P$10</c:f>
              <c:numCache>
                <c:formatCode>0.0%</c:formatCode>
                <c:ptCount val="8"/>
                <c:pt idx="0">
                  <c:v>6.3492063492063489E-2</c:v>
                </c:pt>
                <c:pt idx="1">
                  <c:v>0.53968253968253965</c:v>
                </c:pt>
                <c:pt idx="3">
                  <c:v>3.1746031746031744E-2</c:v>
                </c:pt>
                <c:pt idx="4">
                  <c:v>0.25396825396825395</c:v>
                </c:pt>
                <c:pt idx="7">
                  <c:v>0.1111111111111111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317" y="3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/>
          <a:lstStyle>
            <a:lvl1pPr algn="r">
              <a:defRPr sz="1200"/>
            </a:lvl1pPr>
          </a:lstStyle>
          <a:p>
            <a:fld id="{A486F864-A6C3-4941-8ABE-E24808FEDF40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2" y="8684916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317" y="8684916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 anchor="b"/>
          <a:lstStyle>
            <a:lvl1pPr algn="r">
              <a:defRPr sz="1200"/>
            </a:lvl1pPr>
          </a:lstStyle>
          <a:p>
            <a:fld id="{C319AC2F-2E52-4D30-8A13-8BE6AABAFE8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4459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317" y="2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/>
          <a:lstStyle>
            <a:lvl1pPr algn="r">
              <a:defRPr sz="1200"/>
            </a:lvl1pPr>
          </a:lstStyle>
          <a:p>
            <a:fld id="{FAE2B092-ED3F-4461-9E17-DDEBCC62B8C0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3" tIns="47286" rIns="94573" bIns="47286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116" y="4344031"/>
            <a:ext cx="5485772" cy="4114485"/>
          </a:xfrm>
          <a:prstGeom prst="rect">
            <a:avLst/>
          </a:prstGeom>
        </p:spPr>
        <p:txBody>
          <a:bodyPr vert="horz" lIns="94573" tIns="47286" rIns="94573" bIns="47286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4914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317" y="8684914"/>
            <a:ext cx="2972115" cy="457515"/>
          </a:xfrm>
          <a:prstGeom prst="rect">
            <a:avLst/>
          </a:prstGeom>
        </p:spPr>
        <p:txBody>
          <a:bodyPr vert="horz" lIns="94573" tIns="47286" rIns="94573" bIns="47286" rtlCol="0" anchor="b"/>
          <a:lstStyle>
            <a:lvl1pPr algn="r">
              <a:defRPr sz="1200"/>
            </a:lvl1pPr>
          </a:lstStyle>
          <a:p>
            <a:fld id="{9198BB40-A98B-4F3E-9BA2-F308F6DD812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85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8BB40-A98B-4F3E-9BA2-F308F6DD8127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58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8BB40-A98B-4F3E-9BA2-F308F6DD8127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382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98BB40-A98B-4F3E-9BA2-F308F6DD8127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084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0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28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959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987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2164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374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75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3142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6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41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4D2374-AE21-474E-A98F-7017098627C9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DD89CD-6650-4AE3-8F27-CBB615ACAB0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41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60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7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7.xml"/><Relationship Id="rId3" Type="http://schemas.openxmlformats.org/officeDocument/2006/relationships/image" Target="../media/image1.png"/><Relationship Id="rId7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7" Type="http://schemas.openxmlformats.org/officeDocument/2006/relationships/chart" Target="../charts/chart1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2771800" y="908720"/>
            <a:ext cx="542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/>
              <a:t>Conselhos de Estado</a:t>
            </a:r>
            <a:endParaRPr lang="pt-BR" sz="40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445224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1547664" y="1616606"/>
            <a:ext cx="65749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771800" y="1700808"/>
            <a:ext cx="5422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 smtClean="0">
                <a:solidFill>
                  <a:srgbClr val="C00000"/>
                </a:solidFill>
              </a:rPr>
              <a:t>Diagnóstico</a:t>
            </a:r>
            <a:endParaRPr lang="pt-BR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331640" y="17545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 DISTRIBUÇÃO DE VAGAS NOS CONSELHOS DE ESTADO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651026"/>
              </p:ext>
            </p:extLst>
          </p:nvPr>
        </p:nvGraphicFramePr>
        <p:xfrm>
          <a:off x="2195736" y="764704"/>
          <a:ext cx="5314345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7049"/>
                <a:gridCol w="1210521"/>
                <a:gridCol w="1296775"/>
              </a:tblGrid>
              <a:tr h="36394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Tipos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Quantidade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dos Tipologias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36394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>
                          <a:effectLst/>
                        </a:rPr>
                        <a:t>GESTORES DE POLÍTICAS PÚBLICAS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97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>
                          <a:effectLst/>
                        </a:rPr>
                        <a:t>ADMINISTRATIVOS DE </a:t>
                      </a:r>
                      <a:r>
                        <a:rPr lang="pt-BR" sz="1200" b="1" u="none" strike="noStrike" dirty="0" smtClean="0">
                          <a:effectLst/>
                        </a:rPr>
                        <a:t>FUNDOS  PÚBLICOS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ADMINISTRATIVO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DE EMPRESAS PÚBLICAS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FISCAL DE EMPRESAS PÚBLICAS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6,1%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ADMINISTRATIVO DE FUNDAÇÃO E AUTARQUIA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FISCAL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DE FUNDAÇÃO E AUTARQUIA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NORMATIVO E REGULADOR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4,8%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REVISOR E JULGADOR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02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CONTROLE</a:t>
                      </a:r>
                      <a:r>
                        <a:rPr lang="pt-BR" sz="1200" b="1" u="none" strike="noStrike" baseline="0" dirty="0" smtClean="0">
                          <a:effectLst/>
                        </a:rPr>
                        <a:t> DE  FUNDOS FEDERAIS</a:t>
                      </a:r>
                      <a:r>
                        <a:rPr lang="pt-BR" sz="1200" b="1" u="none" strike="noStrike" dirty="0" smtClean="0">
                          <a:effectLst/>
                        </a:rPr>
                        <a:t>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511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NÃO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CLASSICADOS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857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DE </a:t>
                      </a:r>
                      <a:r>
                        <a:rPr lang="pt-BR" sz="1200" b="1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VAGAS DOS CONSELHOS</a:t>
                      </a:r>
                      <a:r>
                        <a:rPr lang="pt-BR" sz="12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: 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1330</a:t>
                      </a: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45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8053" y="6334720"/>
            <a:ext cx="1231659" cy="49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8" name="Retângulo 7"/>
          <p:cNvSpPr/>
          <p:nvPr/>
        </p:nvSpPr>
        <p:spPr>
          <a:xfrm>
            <a:off x="1380059" y="116632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COMPOSIÇÃO DOS CONSELHOS</a:t>
            </a:r>
            <a:endParaRPr lang="pt-BR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220426"/>
              </p:ext>
            </p:extLst>
          </p:nvPr>
        </p:nvGraphicFramePr>
        <p:xfrm>
          <a:off x="2123728" y="4437112"/>
          <a:ext cx="5400600" cy="1216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6064"/>
                <a:gridCol w="1858442"/>
                <a:gridCol w="1906094"/>
              </a:tblGrid>
              <a:tr h="100811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TOTAL DE CONSELHEIROS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SOCIEDADE</a:t>
                      </a:r>
                      <a:r>
                        <a:rPr lang="pt-BR" sz="1300" b="1" u="none" strike="noStrike" baseline="0" dirty="0" smtClean="0">
                          <a:solidFill>
                            <a:schemeClr val="bg1"/>
                          </a:solidFill>
                          <a:effectLst/>
                        </a:rPr>
                        <a:t> CIVIL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PODER PÚBLICO</a:t>
                      </a:r>
                      <a:endParaRPr lang="pt-BR" sz="13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0887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u="none" strike="noStrike" dirty="0" smtClean="0">
                          <a:effectLst/>
                        </a:rPr>
                        <a:t>1330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639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691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Gráfico 11"/>
          <p:cNvGraphicFramePr/>
          <p:nvPr>
            <p:extLst>
              <p:ext uri="{D42A27DB-BD31-4B8C-83A1-F6EECF244321}">
                <p14:modId xmlns:p14="http://schemas.microsoft.com/office/powerpoint/2010/main" val="4280750608"/>
              </p:ext>
            </p:extLst>
          </p:nvPr>
        </p:nvGraphicFramePr>
        <p:xfrm>
          <a:off x="1259632" y="908720"/>
          <a:ext cx="684076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811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331640" y="17545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 CONSELHEIROS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581054"/>
              </p:ext>
            </p:extLst>
          </p:nvPr>
        </p:nvGraphicFramePr>
        <p:xfrm>
          <a:off x="2411760" y="3140968"/>
          <a:ext cx="5688633" cy="2665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8352"/>
                <a:gridCol w="1152128"/>
                <a:gridCol w="1368153"/>
              </a:tblGrid>
              <a:tr h="3819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Cargo do Conselheiro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Quantidade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Presentes </a:t>
                      </a:r>
                      <a:r>
                        <a:rPr lang="pt-BR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vagas de Conselho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Governador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Presidente de Empresa Pública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Presidente de Fundação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Presidente de Instituto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Procurador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Representante Secretária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42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Secretário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171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Sociedade Civil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113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Vice Governdador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110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Geral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106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372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60092"/>
              </p:ext>
            </p:extLst>
          </p:nvPr>
        </p:nvGraphicFramePr>
        <p:xfrm>
          <a:off x="2411760" y="980729"/>
          <a:ext cx="5688633" cy="13077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5452"/>
                <a:gridCol w="1137727"/>
                <a:gridCol w="1137727"/>
                <a:gridCol w="1137727"/>
              </a:tblGrid>
              <a:tr h="324316"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Poder Público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Sociedade Civil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Vago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0,7%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1,3%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43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>
                          <a:effectLst/>
                        </a:rPr>
                        <a:t>Conselheiros que </a:t>
                      </a:r>
                      <a:r>
                        <a:rPr lang="pt-BR" sz="1400" u="none" strike="noStrike" dirty="0" smtClean="0">
                          <a:effectLst/>
                        </a:rPr>
                        <a:t>não </a:t>
                      </a:r>
                      <a:r>
                        <a:rPr lang="pt-BR" sz="1400" u="none" strike="noStrike" dirty="0">
                          <a:effectLst/>
                        </a:rPr>
                        <a:t>se repetem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32%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37%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69%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431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Conselheiros que se repetem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20%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 smtClean="0">
                          <a:effectLst/>
                        </a:rPr>
                        <a:t>29%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9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1547664" y="305361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/>
              <a:t>JETON</a:t>
            </a:r>
          </a:p>
          <a:p>
            <a:pPr algn="r"/>
            <a:endParaRPr lang="pt-BR" sz="4000" b="1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2195736" y="908720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1043608" y="989456"/>
            <a:ext cx="793943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1400" dirty="0" smtClean="0"/>
              <a:t>A Lei 4585/2011 assegura 4 eixos em relação aos conselhos da Administração direta, Autárquica e Fundacional:</a:t>
            </a:r>
          </a:p>
          <a:p>
            <a:pPr lvl="0" algn="just"/>
            <a:endParaRPr lang="pt-BR" sz="1400" dirty="0"/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r>
              <a:rPr lang="pt-BR" sz="1400" dirty="0" smtClean="0"/>
              <a:t>Assegura a participação e recebimento de </a:t>
            </a:r>
            <a:r>
              <a:rPr lang="pt-BR" sz="1400" dirty="0"/>
              <a:t>g</a:t>
            </a:r>
            <a:r>
              <a:rPr lang="pt-BR" sz="1400" dirty="0" smtClean="0"/>
              <a:t>ratificação a servidores e veda a participação em mais de um conselho, ainda que em cargo de suplência. Excepcionalmente para Governador, Secretários e Autoridades de mesmo nível hierárquico é permitido. (</a:t>
            </a:r>
            <a:r>
              <a:rPr lang="pt-BR" sz="1400" b="1" dirty="0" smtClean="0"/>
              <a:t>Art.1º</a:t>
            </a:r>
            <a:r>
              <a:rPr lang="pt-BR" sz="1400" dirty="0" smtClean="0"/>
              <a:t>)</a:t>
            </a:r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endParaRPr lang="pt-BR" sz="1400" dirty="0" smtClean="0"/>
          </a:p>
          <a:p>
            <a:pPr marL="342900" lvl="0" indent="-342900" algn="just">
              <a:buFont typeface="Courier New" panose="02070309020205020404" pitchFamily="49" charset="0"/>
              <a:buChar char="o"/>
            </a:pPr>
            <a:r>
              <a:rPr lang="pt-BR" sz="1400" dirty="0" smtClean="0"/>
              <a:t>Estabelece a gratificação de acordo com o grau, sendo: (</a:t>
            </a:r>
            <a:r>
              <a:rPr lang="pt-BR" sz="1400" b="1" dirty="0" smtClean="0"/>
              <a:t>Art. 3º e 4º</a:t>
            </a:r>
            <a:r>
              <a:rPr lang="pt-BR" sz="1400" dirty="0" smtClean="0"/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400" dirty="0"/>
              <a:t>Ó</a:t>
            </a:r>
            <a:r>
              <a:rPr lang="pt-BR" sz="1400" dirty="0" smtClean="0"/>
              <a:t>rgãos </a:t>
            </a:r>
            <a:r>
              <a:rPr lang="pt-BR" sz="1400" dirty="0"/>
              <a:t>de 1º </a:t>
            </a:r>
            <a:r>
              <a:rPr lang="pt-BR" sz="1400" dirty="0" smtClean="0"/>
              <a:t>grau – presididos </a:t>
            </a:r>
            <a:r>
              <a:rPr lang="pt-BR" sz="1400" dirty="0"/>
              <a:t>pelo </a:t>
            </a:r>
            <a:r>
              <a:rPr lang="pt-BR" sz="1400" dirty="0" smtClean="0"/>
              <a:t>Governador. R$2.743,40;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400" dirty="0" smtClean="0"/>
              <a:t>Órgãos </a:t>
            </a:r>
            <a:r>
              <a:rPr lang="pt-BR" sz="1400" dirty="0"/>
              <a:t>de 2º </a:t>
            </a:r>
            <a:r>
              <a:rPr lang="pt-BR" sz="1400" dirty="0" smtClean="0"/>
              <a:t>grau – presididos </a:t>
            </a:r>
            <a:r>
              <a:rPr lang="pt-BR" sz="1400" dirty="0"/>
              <a:t>pelos Secretários de Estado ou autoridades de mesmo nível </a:t>
            </a:r>
            <a:r>
              <a:rPr lang="pt-BR" sz="1400" dirty="0" smtClean="0"/>
              <a:t>hierárquico. R$ 2.057,55;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t-BR" sz="1400" dirty="0"/>
              <a:t>Ó</a:t>
            </a:r>
            <a:r>
              <a:rPr lang="pt-BR" sz="1400" dirty="0" smtClean="0"/>
              <a:t>rgãos </a:t>
            </a:r>
            <a:r>
              <a:rPr lang="pt-BR" sz="1400" dirty="0"/>
              <a:t>de 3º </a:t>
            </a:r>
            <a:r>
              <a:rPr lang="pt-BR" sz="1400" dirty="0" smtClean="0"/>
              <a:t>grau – demais conselhos. R$1.371,70.</a:t>
            </a:r>
            <a:endParaRPr lang="pt-BR" sz="1400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pt-BR" sz="1400" dirty="0" smtClean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r>
              <a:rPr lang="pt-BR" sz="1400" dirty="0" smtClean="0"/>
              <a:t>Cria condições de perda do </a:t>
            </a:r>
            <a:r>
              <a:rPr lang="pt-BR" sz="1400" dirty="0"/>
              <a:t>mandato </a:t>
            </a:r>
            <a:r>
              <a:rPr lang="pt-BR" sz="1400" dirty="0" smtClean="0"/>
              <a:t>para o </a:t>
            </a:r>
            <a:r>
              <a:rPr lang="pt-BR" sz="1400" dirty="0"/>
              <a:t>membro que faltar a </a:t>
            </a:r>
            <a:r>
              <a:rPr lang="pt-BR" sz="1400" dirty="0" smtClean="0"/>
              <a:t>3 </a:t>
            </a:r>
            <a:r>
              <a:rPr lang="pt-BR" sz="1400" dirty="0"/>
              <a:t>reuniões consecutivas ou </a:t>
            </a:r>
            <a:r>
              <a:rPr lang="pt-BR" sz="1400" dirty="0" smtClean="0"/>
              <a:t>alternadas sem justificativas, </a:t>
            </a:r>
            <a:r>
              <a:rPr lang="pt-BR" sz="1400" dirty="0"/>
              <a:t>durante o </a:t>
            </a:r>
            <a:r>
              <a:rPr lang="pt-BR" sz="1400" dirty="0" smtClean="0"/>
              <a:t>mandato do conselheiro.</a:t>
            </a:r>
            <a:r>
              <a:rPr lang="pt-BR" sz="1400" dirty="0"/>
              <a:t> (</a:t>
            </a:r>
            <a:r>
              <a:rPr lang="pt-BR" sz="1400" b="1" dirty="0" smtClean="0"/>
              <a:t>Art.6º</a:t>
            </a:r>
            <a:r>
              <a:rPr lang="pt-BR" sz="1400" dirty="0"/>
              <a:t>)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pt-BR" sz="1400" dirty="0" smtClean="0"/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r>
              <a:rPr lang="pt-BR" sz="1400" dirty="0" smtClean="0"/>
              <a:t>Fixa um mínimo de uma reunião por mês para os conselhos.</a:t>
            </a:r>
            <a:r>
              <a:rPr lang="pt-BR" sz="1400" dirty="0"/>
              <a:t> (</a:t>
            </a:r>
            <a:r>
              <a:rPr lang="pt-BR" sz="1400" b="1" dirty="0" smtClean="0"/>
              <a:t>Art.5º</a:t>
            </a:r>
            <a:r>
              <a:rPr lang="pt-BR" sz="1400" dirty="0" smtClean="0"/>
              <a:t>)</a:t>
            </a:r>
          </a:p>
          <a:p>
            <a:pPr marL="285750" lvl="0" indent="-285750" algn="just">
              <a:buFont typeface="Courier New" panose="02070309020205020404" pitchFamily="49" charset="0"/>
              <a:buChar char="o"/>
            </a:pPr>
            <a:endParaRPr lang="pt-BR" sz="1400" dirty="0"/>
          </a:p>
          <a:p>
            <a:pPr algn="just"/>
            <a:r>
              <a:rPr lang="pt-BR" sz="1400" dirty="0" smtClean="0"/>
              <a:t>*Veda instituir gratificação para concelhos que a participação </a:t>
            </a:r>
            <a:r>
              <a:rPr lang="pt-BR" sz="1400" dirty="0"/>
              <a:t>não </a:t>
            </a:r>
            <a:r>
              <a:rPr lang="pt-BR" sz="1400" dirty="0" smtClean="0"/>
              <a:t>é </a:t>
            </a:r>
            <a:r>
              <a:rPr lang="pt-BR" sz="1400" dirty="0"/>
              <a:t>remunerada até a data de publicação </a:t>
            </a:r>
            <a:r>
              <a:rPr lang="pt-BR" sz="1400" dirty="0" smtClean="0"/>
              <a:t>da Lei 4585/2011.</a:t>
            </a:r>
            <a:r>
              <a:rPr lang="pt-BR" sz="1400" b="1" dirty="0" smtClean="0"/>
              <a:t> </a:t>
            </a:r>
            <a:r>
              <a:rPr lang="pt-BR" sz="1400" b="1" dirty="0"/>
              <a:t>(Art. 4º § </a:t>
            </a:r>
            <a:r>
              <a:rPr lang="pt-BR" sz="1400" b="1" dirty="0" smtClean="0"/>
              <a:t>2º)</a:t>
            </a:r>
            <a:endParaRPr lang="pt-BR" sz="1400" dirty="0" smtClean="0"/>
          </a:p>
          <a:p>
            <a:pPr algn="just"/>
            <a:r>
              <a:rPr lang="pt-BR" sz="1400" dirty="0" smtClean="0"/>
              <a:t>*</a:t>
            </a:r>
            <a:r>
              <a:rPr lang="pt-BR" sz="1400" dirty="0"/>
              <a:t>Fixa pagamento diferenciado para o Conselho do Tribunal Administrativo de Recursos Fiscais. </a:t>
            </a:r>
            <a:r>
              <a:rPr lang="pt-BR" sz="1400" b="1" dirty="0"/>
              <a:t>(Art. 4º § 4º</a:t>
            </a:r>
            <a:r>
              <a:rPr lang="pt-BR" sz="1400" b="1" dirty="0" smtClean="0"/>
              <a:t>)</a:t>
            </a:r>
          </a:p>
          <a:p>
            <a:pPr lvl="0" algn="just"/>
            <a:r>
              <a:rPr lang="pt-BR" sz="1400" dirty="0" smtClean="0"/>
              <a:t>*Os conselhos de Empresas Públicas tanto fiscal quanto administrativo são regulamentados pela Lei Federal 6404/74, que dispõe sobre as Sociedade por Ações.</a:t>
            </a:r>
          </a:p>
          <a:p>
            <a:pPr lvl="0" algn="just"/>
            <a:endParaRPr lang="pt-BR" sz="1600" dirty="0" smtClean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8053" y="6334720"/>
            <a:ext cx="1231659" cy="49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243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298228" y="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CONSELHOS ATIVOS QUE PAGAM JETON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654629"/>
              </p:ext>
            </p:extLst>
          </p:nvPr>
        </p:nvGraphicFramePr>
        <p:xfrm>
          <a:off x="1907704" y="692696"/>
          <a:ext cx="6336707" cy="6116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48763"/>
                <a:gridCol w="752876"/>
                <a:gridCol w="1003834"/>
                <a:gridCol w="815617"/>
                <a:gridCol w="815617"/>
              </a:tblGrid>
              <a:tr h="86298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Tipos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Quantidade 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dos</a:t>
                      </a:r>
                      <a:r>
                        <a:rPr lang="pt-BR" sz="12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que Pagam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por Tipologia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% do Total</a:t>
                      </a:r>
                      <a:endParaRPr lang="pt-BR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  <a:tr h="52437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>
                          <a:effectLst/>
                        </a:rPr>
                        <a:t>GESTORES DE POLÍTICAS PÚBLICAS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62344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>
                          <a:effectLst/>
                        </a:rPr>
                        <a:t>ADMINISTRATIVOS DE </a:t>
                      </a:r>
                      <a:r>
                        <a:rPr lang="pt-BR" sz="1200" b="1" u="none" strike="noStrike" dirty="0" smtClean="0">
                          <a:effectLst/>
                        </a:rPr>
                        <a:t>FUNDOS</a:t>
                      </a:r>
                      <a:r>
                        <a:rPr lang="pt-BR" sz="1200" b="1" u="none" strike="noStrike" baseline="0" dirty="0" smtClean="0">
                          <a:effectLst/>
                        </a:rPr>
                        <a:t> </a:t>
                      </a:r>
                      <a:r>
                        <a:rPr lang="pt-BR" sz="1200" b="1" u="none" strike="noStrike" dirty="0" smtClean="0">
                          <a:effectLst/>
                        </a:rPr>
                        <a:t> </a:t>
                      </a:r>
                      <a:r>
                        <a:rPr lang="pt-BR" sz="1200" b="1" u="none" strike="noStrike" dirty="0">
                          <a:effectLst/>
                        </a:rPr>
                        <a:t>PÚBLICOS  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510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REVISOR E JULGADOR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82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none" strike="noStrike" dirty="0" smtClean="0">
                          <a:effectLst/>
                        </a:rPr>
                        <a:t>ADMINISTRATIVO  DE FUNDAÇÕES E AUTARQUIAS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05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496758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FISCAL</a:t>
                      </a:r>
                      <a:r>
                        <a:rPr lang="pt-BR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 DE FUNDAÇÕES E AUTARQUIAS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09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34725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u="none" strike="noStrike" dirty="0" smtClean="0">
                          <a:effectLst/>
                        </a:rPr>
                        <a:t>NORMATIVO E REGULADOR</a:t>
                      </a:r>
                      <a:endParaRPr lang="pt-BR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04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34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ADMINISTRATIVO DE EMPRESAS PÚBLICAS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84%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34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FISCAL DE EMPRESAS PÚBLICAS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16%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672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u="sng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DE CONSELHOS: 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/>
                        </a:rPr>
                        <a:t>69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/>
                        </a:rPr>
                        <a:t>100%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/>
                        </a:rPr>
                        <a:t>54%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sng" strike="noStrike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entury Gothic"/>
                        </a:rPr>
                        <a:t>54%</a:t>
                      </a:r>
                      <a:endParaRPr lang="pt-BR" sz="1200" b="1" i="0" u="sng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 Gothic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4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8053" y="6334720"/>
            <a:ext cx="1231659" cy="49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3326723" y="838453"/>
            <a:ext cx="2490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Disponibilização de Atas</a:t>
            </a:r>
            <a:endParaRPr lang="pt-BR" b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01482"/>
              </p:ext>
            </p:extLst>
          </p:nvPr>
        </p:nvGraphicFramePr>
        <p:xfrm>
          <a:off x="1871700" y="1628800"/>
          <a:ext cx="5400600" cy="9361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14985"/>
                <a:gridCol w="2885615"/>
              </a:tblGrid>
              <a:tr h="462997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Disponibiliza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as Ata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  <a:endParaRPr lang="pt-BR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</a:tr>
              <a:tr h="236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effectLst/>
                        </a:rPr>
                        <a:t>Não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13,70%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6553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>
                          <a:effectLst/>
                        </a:rPr>
                        <a:t>Sim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86,30%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15678"/>
              </p:ext>
            </p:extLst>
          </p:nvPr>
        </p:nvGraphicFramePr>
        <p:xfrm>
          <a:off x="1871700" y="3078161"/>
          <a:ext cx="5400600" cy="852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0150"/>
                <a:gridCol w="1350150"/>
                <a:gridCol w="1350150"/>
                <a:gridCol w="1350150"/>
              </a:tblGrid>
              <a:tr h="22307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Forma de Disponibilização</a:t>
                      </a:r>
                      <a:endParaRPr lang="pt-BR" sz="14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DODF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Online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Impressa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</a:tr>
              <a:tr h="415793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47,6%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>
                          <a:effectLst/>
                        </a:rPr>
                        <a:t>20,6%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u="none" strike="noStrike" dirty="0">
                          <a:effectLst/>
                        </a:rPr>
                        <a:t>46,0%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2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2771800" y="908720"/>
            <a:ext cx="542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/>
              <a:t>Conselhos de Estado</a:t>
            </a:r>
            <a:endParaRPr lang="pt-BR" sz="40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445224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1547664" y="1616606"/>
            <a:ext cx="65749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771800" y="1700808"/>
            <a:ext cx="5422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 smtClean="0">
                <a:solidFill>
                  <a:srgbClr val="C00000"/>
                </a:solidFill>
              </a:rPr>
              <a:t>Perfil dos Conselheiros</a:t>
            </a:r>
            <a:endParaRPr lang="pt-BR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3" name="CaixaDeTexto 12"/>
          <p:cNvSpPr txBox="1"/>
          <p:nvPr/>
        </p:nvSpPr>
        <p:spPr>
          <a:xfrm>
            <a:off x="1403648" y="908720"/>
            <a:ext cx="7488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dirty="0" smtClean="0"/>
              <a:t>	Nos dias 22 a 27 de setembro de 2013, a Secretaria de Governo realizou o I Seminário Distrital de Conselhos de Estado que reuniu conselheiros e secretários de conselhos do Distrito Federal para discutir o funcionamento, as atribuições, as composições e transparência dos conselhos. Neste espaço foi aplicado um questionário para identificar o perfil societário dos conselheiros do Distrito Federal.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926301" y="159023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400" b="1" dirty="0" smtClean="0"/>
              <a:t>Histórico dos Conselhos de Estado</a:t>
            </a:r>
            <a:endParaRPr lang="pt-BR" sz="40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50" y="2780928"/>
            <a:ext cx="8388350" cy="314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755576" y="5877272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 maioria dos conselheiros que  respondeu o </a:t>
            </a:r>
            <a:r>
              <a:rPr lang="pt-BR" sz="1600" i="1" dirty="0" smtClean="0"/>
              <a:t>Questionário I </a:t>
            </a:r>
            <a:r>
              <a:rPr lang="pt-BR" sz="1600" dirty="0" smtClean="0"/>
              <a:t>encontra-se entre 41 e 60 anos. </a:t>
            </a:r>
            <a:endParaRPr lang="pt-BR" sz="16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746057"/>
              </p:ext>
            </p:extLst>
          </p:nvPr>
        </p:nvGraphicFramePr>
        <p:xfrm>
          <a:off x="789981" y="1105429"/>
          <a:ext cx="4392488" cy="410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567617"/>
              </p:ext>
            </p:extLst>
          </p:nvPr>
        </p:nvGraphicFramePr>
        <p:xfrm>
          <a:off x="5148064" y="1118541"/>
          <a:ext cx="37444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59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308228"/>
              </p:ext>
            </p:extLst>
          </p:nvPr>
        </p:nvGraphicFramePr>
        <p:xfrm>
          <a:off x="755651" y="908720"/>
          <a:ext cx="4104381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899592" y="5877272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Cerca de 80% dos conselheiros concluíram o ensino superior e, desses,  50%  têm pós-graduação.</a:t>
            </a:r>
            <a:endParaRPr lang="pt-BR" sz="1600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9038081"/>
              </p:ext>
            </p:extLst>
          </p:nvPr>
        </p:nvGraphicFramePr>
        <p:xfrm>
          <a:off x="5004048" y="908720"/>
          <a:ext cx="4123053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6043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8392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8053" y="6334720"/>
            <a:ext cx="1231659" cy="49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3" name="Grupo 12"/>
          <p:cNvGrpSpPr/>
          <p:nvPr/>
        </p:nvGrpSpPr>
        <p:grpSpPr>
          <a:xfrm>
            <a:off x="2560143" y="2023992"/>
            <a:ext cx="5128993" cy="945138"/>
            <a:chOff x="2725138" y="2139416"/>
            <a:chExt cx="5128993" cy="788799"/>
          </a:xfrm>
        </p:grpSpPr>
        <p:cxnSp>
          <p:nvCxnSpPr>
            <p:cNvPr id="15" name="Conector reto 14"/>
            <p:cNvCxnSpPr/>
            <p:nvPr/>
          </p:nvCxnSpPr>
          <p:spPr>
            <a:xfrm>
              <a:off x="5313526" y="2139416"/>
              <a:ext cx="0" cy="50405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flipH="1">
              <a:off x="2730275" y="2643472"/>
              <a:ext cx="5123856" cy="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to 17"/>
            <p:cNvCxnSpPr/>
            <p:nvPr/>
          </p:nvCxnSpPr>
          <p:spPr>
            <a:xfrm flipH="1">
              <a:off x="2725138" y="2643472"/>
              <a:ext cx="10273" cy="28474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>
              <a:off x="5304418" y="2642596"/>
              <a:ext cx="0" cy="23383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tângulo de cantos arredondados 23"/>
          <p:cNvSpPr/>
          <p:nvPr/>
        </p:nvSpPr>
        <p:spPr>
          <a:xfrm>
            <a:off x="2544746" y="795400"/>
            <a:ext cx="4788166" cy="1224136"/>
          </a:xfrm>
          <a:prstGeom prst="roundRect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Conselhos de Estado do Distrito Federal</a:t>
            </a:r>
          </a:p>
          <a:p>
            <a:pPr algn="ctr"/>
            <a:r>
              <a:rPr lang="pt-BR" sz="3600" b="1" dirty="0" smtClean="0">
                <a:solidFill>
                  <a:schemeClr val="tx1"/>
                </a:solidFill>
              </a:rPr>
              <a:t>Total: 176</a:t>
            </a:r>
            <a:endParaRPr lang="pt-BR" sz="3600" b="1" dirty="0">
              <a:solidFill>
                <a:schemeClr val="tx1"/>
              </a:solidFill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>
            <a:off x="1490296" y="2907084"/>
            <a:ext cx="2289616" cy="131985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Ativos</a:t>
            </a: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Total: 126</a:t>
            </a:r>
          </a:p>
        </p:txBody>
      </p:sp>
      <p:sp>
        <p:nvSpPr>
          <p:cNvPr id="26" name="Retângulo de cantos arredondados 25"/>
          <p:cNvSpPr/>
          <p:nvPr/>
        </p:nvSpPr>
        <p:spPr>
          <a:xfrm>
            <a:off x="4038511" y="2901391"/>
            <a:ext cx="2201824" cy="13255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Não Ativos:</a:t>
            </a: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Total: 17</a:t>
            </a:r>
          </a:p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Em Estrutura: 16</a:t>
            </a:r>
          </a:p>
          <a:p>
            <a:pPr algn="ctr"/>
            <a:r>
              <a:rPr lang="pt-BR" sz="1200" b="1" dirty="0" smtClean="0">
                <a:solidFill>
                  <a:schemeClr val="tx1"/>
                </a:solidFill>
              </a:rPr>
              <a:t>Em Liquidação: 1</a:t>
            </a: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6577508" y="2901390"/>
            <a:ext cx="2201824" cy="13255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chemeClr val="tx1"/>
                </a:solidFill>
              </a:rPr>
              <a:t>Conselhos Tutelares:</a:t>
            </a:r>
          </a:p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Total: 33</a:t>
            </a:r>
          </a:p>
        </p:txBody>
      </p:sp>
      <p:cxnSp>
        <p:nvCxnSpPr>
          <p:cNvPr id="28" name="Conector reto 27"/>
          <p:cNvCxnSpPr/>
          <p:nvPr/>
        </p:nvCxnSpPr>
        <p:spPr>
          <a:xfrm>
            <a:off x="7689136" y="2626902"/>
            <a:ext cx="0" cy="28018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99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51896"/>
              </p:ext>
            </p:extLst>
          </p:nvPr>
        </p:nvGraphicFramePr>
        <p:xfrm>
          <a:off x="755576" y="548680"/>
          <a:ext cx="770485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899592" y="5877272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Dentre os conselheiros, cerca de 67% ganham mais de 4.000 reais. A renda média dos conselheiros é de 10.385,00 reais. 	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9189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9798232"/>
              </p:ext>
            </p:extLst>
          </p:nvPr>
        </p:nvGraphicFramePr>
        <p:xfrm>
          <a:off x="1144455" y="1268760"/>
          <a:ext cx="4435657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87059"/>
              </p:ext>
            </p:extLst>
          </p:nvPr>
        </p:nvGraphicFramePr>
        <p:xfrm>
          <a:off x="5364088" y="1124744"/>
          <a:ext cx="349419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372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738412"/>
              </p:ext>
            </p:extLst>
          </p:nvPr>
        </p:nvGraphicFramePr>
        <p:xfrm>
          <a:off x="1115616" y="1052736"/>
          <a:ext cx="3744416" cy="301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899592" y="5877272"/>
            <a:ext cx="57606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Dentre os 71% dos conselheiros que afirmam participar de movimentos sociais, 24%  participam de  sindicatos e organizações de classe, 19% de partidos políticos e 14% de grupos religiosos.	</a:t>
            </a:r>
            <a:endParaRPr lang="pt-BR" sz="1600" dirty="0"/>
          </a:p>
        </p:txBody>
      </p:sp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752418967"/>
              </p:ext>
            </p:extLst>
          </p:nvPr>
        </p:nvGraphicFramePr>
        <p:xfrm>
          <a:off x="4427984" y="1052736"/>
          <a:ext cx="47160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58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PERFIL DOS CONSELHEIROS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855898629"/>
              </p:ext>
            </p:extLst>
          </p:nvPr>
        </p:nvGraphicFramePr>
        <p:xfrm>
          <a:off x="1043608" y="908720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aixaDeTexto 10"/>
          <p:cNvSpPr txBox="1"/>
          <p:nvPr/>
        </p:nvSpPr>
        <p:spPr>
          <a:xfrm>
            <a:off x="899592" y="5877272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/>
              <a:t>A maioria dos conselheiros participa de Conferências e Organizações Sociais, com 39% e 30% respectivamente.	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8665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203" y="5959355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4" name="CaixaDeTexto 13"/>
          <p:cNvSpPr txBox="1"/>
          <p:nvPr/>
        </p:nvSpPr>
        <p:spPr>
          <a:xfrm>
            <a:off x="1926301" y="15902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 smtClean="0"/>
              <a:t>Resultado do I Seminário Distrital de Conselhos de Estado</a:t>
            </a:r>
            <a:endParaRPr lang="pt-BR" sz="3200" b="1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2195736" y="589619"/>
            <a:ext cx="694826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437703"/>
              </p:ext>
            </p:extLst>
          </p:nvPr>
        </p:nvGraphicFramePr>
        <p:xfrm>
          <a:off x="971600" y="908720"/>
          <a:ext cx="8064895" cy="3504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44216"/>
                <a:gridCol w="2841546"/>
                <a:gridCol w="3279133"/>
              </a:tblGrid>
              <a:tr h="473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/>
                        <a:t>Proposta dos Conselheiros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latin typeface="Calibri"/>
                          <a:ea typeface="Calibri"/>
                          <a:cs typeface="Times New Roman"/>
                        </a:rPr>
                        <a:t>Desafio do</a:t>
                      </a:r>
                      <a:r>
                        <a:rPr lang="pt-BR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Sistema de Participação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 smtClean="0"/>
                        <a:t>Encaminhamentos</a:t>
                      </a:r>
                      <a:r>
                        <a:rPr lang="pt-BR" sz="1400" baseline="0" dirty="0" smtClean="0"/>
                        <a:t> pela SEGOV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120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Normatização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que regulamente os conselhos do Distrito Federal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Envolvimento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do Legislativo e Judiciário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Foi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editado no dia 26 de Agosto de 2013 o Decreto 34597, cria o comitê de revisão normativa dos conselhos de Estado.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7620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Criação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da Casa de Conselhos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Construção da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“Escola Distrital de Participação Social”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Em fase de análise.</a:t>
                      </a:r>
                    </a:p>
                  </a:txBody>
                  <a:tcPr marL="68580" marR="68580" marT="0" marB="0" anchor="ctr"/>
                </a:tc>
              </a:tr>
              <a:tr h="117454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Portal dos Conselhos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Desenvolvimento do Portal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Distrital da Participação Social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pt-BR" sz="1400" dirty="0" smtClean="0">
                          <a:latin typeface="+mn-lt"/>
                          <a:ea typeface="Calibri"/>
                          <a:cs typeface="Times New Roman"/>
                        </a:rPr>
                        <a:t>Esta incluído</a:t>
                      </a:r>
                      <a:r>
                        <a:rPr lang="pt-BR" sz="1400" baseline="0" dirty="0" smtClean="0">
                          <a:latin typeface="+mn-lt"/>
                          <a:ea typeface="Calibri"/>
                          <a:cs typeface="Times New Roman"/>
                        </a:rPr>
                        <a:t> no projeto do Portal Distrital de Participação Social.</a:t>
                      </a:r>
                      <a:endParaRPr lang="pt-BR" sz="140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3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CaixaDeTexto 1"/>
          <p:cNvSpPr txBox="1"/>
          <p:nvPr/>
        </p:nvSpPr>
        <p:spPr>
          <a:xfrm>
            <a:off x="2771800" y="908720"/>
            <a:ext cx="542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4000" b="1" dirty="0" smtClean="0"/>
              <a:t>Conselhos de Estado</a:t>
            </a:r>
            <a:endParaRPr lang="pt-BR" sz="400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5445224"/>
            <a:ext cx="2164898" cy="864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5" name="Conector reto 4"/>
          <p:cNvCxnSpPr/>
          <p:nvPr/>
        </p:nvCxnSpPr>
        <p:spPr>
          <a:xfrm>
            <a:off x="1547664" y="1616606"/>
            <a:ext cx="65749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771800" y="1700808"/>
            <a:ext cx="54227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000" b="1" dirty="0" smtClean="0">
                <a:solidFill>
                  <a:srgbClr val="C00000"/>
                </a:solidFill>
              </a:rPr>
              <a:t>Dados Gerais</a:t>
            </a:r>
            <a:endParaRPr lang="pt-BR" sz="3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41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43608" y="32326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/>
              <a:t>CONSELHOS DE ESTADO – SECRETARIAS/QUANTIDADE</a:t>
            </a:r>
            <a:endParaRPr lang="pt-BR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99290"/>
              </p:ext>
            </p:extLst>
          </p:nvPr>
        </p:nvGraphicFramePr>
        <p:xfrm>
          <a:off x="2483768" y="980728"/>
          <a:ext cx="4176464" cy="57337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288"/>
                <a:gridCol w="1584176"/>
              </a:tblGrid>
              <a:tr h="21732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SECRETARIA 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33" marR="8833" marT="883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NÚMERO DE CONSELHOS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833" marR="8833" marT="883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6850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OBRAS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AGRICULTURA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TRANSPORTES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SAÚDE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FAZENDA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JUSTIÇA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5801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SEGURANÇA PÚBLICA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ADMINISTRAÇÃO PÚBLICA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HABITAÇÃO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MEIO AMBIENTE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PLANEJAMENTO  E ORÇAMENTO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TRABALHO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ECONÔMICO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EDUCAÇÃO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GOVERNO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CRIANÇA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CULTURA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DESENVOLVIMENTO SOCIAL E  TRANSF. DE RENDA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ESPORTE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DEFENSORIA PÚBLICA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IDOSO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MULHER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TRANSPARÊNCIA E CONTROLE SOCIAL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173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TURISMO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2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3572" y="138598"/>
            <a:ext cx="70567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 smtClean="0"/>
              <a:t>CONSELHOS– TIPOS/QUANTIDADE</a:t>
            </a:r>
            <a:endParaRPr lang="pt-BR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672550"/>
              </p:ext>
            </p:extLst>
          </p:nvPr>
        </p:nvGraphicFramePr>
        <p:xfrm>
          <a:off x="1086272" y="716756"/>
          <a:ext cx="7662192" cy="6009314"/>
        </p:xfrm>
        <a:graphic>
          <a:graphicData uri="http://schemas.openxmlformats.org/drawingml/2006/table">
            <a:tbl>
              <a:tblPr/>
              <a:tblGrid>
                <a:gridCol w="4502525"/>
                <a:gridCol w="3159667"/>
              </a:tblGrid>
              <a:tr h="267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/>
                        </a:rPr>
                        <a:t>TIPOS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/>
                        </a:rPr>
                        <a:t>QUANTIDADE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8409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GESTORES DE POLÍTICAS PÚBLICAS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CONSELHO FISCAL DE EMPRESAS PÚBLICAS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CONSELHO</a:t>
                      </a:r>
                      <a:r>
                        <a:rPr lang="pt-BR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 ADMINISTRATIVO DE EMPRESAS PÚBLICAS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19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ADMINISTRATIVOS DE FUNDOS PÚBLICOS 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REVISOR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 E JULGADOR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58375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FISCAL DE FUNDAÇÕES E AUTARQUIAS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FF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ADMINISTRATIVOS DE FUNDAÇÕES E AUTARQUIAS</a:t>
                      </a:r>
                      <a:endParaRPr lang="pt-BR" sz="1400" b="0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21336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NORMATIVOS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 REGULADORES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7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35110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CONTROLE</a:t>
                      </a:r>
                      <a:r>
                        <a:rPr lang="pt-B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 DE FUNDO FEDERAL</a:t>
                      </a:r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8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</a:rPr>
                        <a:t>CONSELHOS TUTELARES</a:t>
                      </a:r>
                      <a:endParaRPr lang="pt-BR" sz="14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entury Gothic"/>
                        </a:rPr>
                        <a:t>33</a:t>
                      </a:r>
                      <a:endParaRPr lang="pt-BR" sz="1600" b="0" i="0" u="none" strike="noStrike" dirty="0">
                        <a:solidFill>
                          <a:srgbClr val="FF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8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itchFamily="34" charset="0"/>
                        </a:rPr>
                        <a:t>NÃO CLASSIFICADOS*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3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458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EM LIQUIDAÇÃO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02057">
                <a:tc>
                  <a:txBody>
                    <a:bodyPr/>
                    <a:lstStyle/>
                    <a:p>
                      <a:pPr algn="ctr" rtl="0" fontAlgn="ctr"/>
                      <a:endParaRPr lang="pt-BR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  <a:p>
                      <a:pPr algn="ctr" rtl="0" fontAlgn="ctr"/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EM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ESTRUTURAÇÃO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198846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/>
                        </a:rPr>
                        <a:t>TOTAL DE CONSELHOS: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176</a:t>
                      </a:r>
                      <a:endParaRPr lang="pt-BR" sz="1600" b="1" i="0" u="none" strike="noStrike" dirty="0">
                        <a:solidFill>
                          <a:schemeClr val="tx1"/>
                        </a:solidFill>
                        <a:effectLst/>
                        <a:latin typeface="Century Gothic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2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72770" y="395372"/>
            <a:ext cx="399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DISTRIBUIÇÃO DAS FORMAS DE ACESSO</a:t>
            </a:r>
            <a:endParaRPr lang="pt-BR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8053" y="6334720"/>
            <a:ext cx="1231659" cy="4916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635047"/>
              </p:ext>
            </p:extLst>
          </p:nvPr>
        </p:nvGraphicFramePr>
        <p:xfrm>
          <a:off x="971600" y="1628800"/>
          <a:ext cx="7758112" cy="433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899592" y="6165443"/>
            <a:ext cx="13707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/>
              <a:t>126 conselhos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4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>
            <a:off x="2572770" y="395372"/>
            <a:ext cx="399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DISTRIBUIÇÃO DAS FORMAS DE ACESSO</a:t>
            </a:r>
            <a:endParaRPr lang="pt-BR" b="1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899592" y="835849"/>
            <a:ext cx="2379754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Gestores de Políticas Públicas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23" name="Gráfico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564626"/>
              </p:ext>
            </p:extLst>
          </p:nvPr>
        </p:nvGraphicFramePr>
        <p:xfrm>
          <a:off x="1043608" y="1268760"/>
          <a:ext cx="7776864" cy="506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1115616" y="5949280"/>
            <a:ext cx="215725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/>
              <a:t>28 Conselhos</a:t>
            </a:r>
          </a:p>
          <a:p>
            <a:r>
              <a:rPr lang="pt-BR" sz="1400" dirty="0" smtClean="0"/>
              <a:t>22 % do total de Conselhos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7017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1" name="CaixaDeTexto 10"/>
          <p:cNvSpPr txBox="1"/>
          <p:nvPr/>
        </p:nvSpPr>
        <p:spPr>
          <a:xfrm>
            <a:off x="2572770" y="395372"/>
            <a:ext cx="399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DISTRIBUIÇÃO DAS FORMAS DE ACESSO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875713" y="982008"/>
            <a:ext cx="2808312" cy="30777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Administrativos de Fundos Públicos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761958"/>
              </p:ext>
            </p:extLst>
          </p:nvPr>
        </p:nvGraphicFramePr>
        <p:xfrm>
          <a:off x="5004047" y="1327469"/>
          <a:ext cx="3811785" cy="236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5940152" y="3580781"/>
            <a:ext cx="206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17 Conselhos</a:t>
            </a:r>
          </a:p>
          <a:p>
            <a:r>
              <a:rPr lang="pt-BR" sz="1200" dirty="0" smtClean="0"/>
              <a:t>10% do total de Conselhos</a:t>
            </a:r>
            <a:endParaRPr lang="pt-BR" sz="12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92317" y="4214688"/>
            <a:ext cx="3384375" cy="307777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Administrativos de Fundações e Autarquias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Grá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0358837"/>
              </p:ext>
            </p:extLst>
          </p:nvPr>
        </p:nvGraphicFramePr>
        <p:xfrm>
          <a:off x="827584" y="4454969"/>
          <a:ext cx="3096344" cy="23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CaixaDeTexto 15"/>
          <p:cNvSpPr txBox="1"/>
          <p:nvPr/>
        </p:nvSpPr>
        <p:spPr>
          <a:xfrm>
            <a:off x="6122629" y="4214687"/>
            <a:ext cx="2314480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Controle de Fundos Federais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1245486"/>
              </p:ext>
            </p:extLst>
          </p:nvPr>
        </p:nvGraphicFramePr>
        <p:xfrm>
          <a:off x="5580112" y="4368577"/>
          <a:ext cx="3789880" cy="2339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CaixaDeTexto 17"/>
          <p:cNvSpPr txBox="1"/>
          <p:nvPr/>
        </p:nvSpPr>
        <p:spPr>
          <a:xfrm>
            <a:off x="6398121" y="6382114"/>
            <a:ext cx="1763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200" dirty="0" smtClean="0"/>
              <a:t>2 Conselhos</a:t>
            </a:r>
          </a:p>
          <a:p>
            <a:r>
              <a:rPr lang="pt-BR" sz="1200" dirty="0" smtClean="0"/>
              <a:t>1% do total de Conselhos</a:t>
            </a:r>
            <a:endParaRPr lang="pt-BR" sz="12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1802757" y="980727"/>
            <a:ext cx="1530997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Revisor e Julgador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909575" y="3356992"/>
            <a:ext cx="165782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100" dirty="0" smtClean="0"/>
              <a:t>10 Conselhos</a:t>
            </a:r>
          </a:p>
          <a:p>
            <a:r>
              <a:rPr lang="pt-BR" sz="1100" dirty="0" smtClean="0"/>
              <a:t>6 % do total de Conselhos</a:t>
            </a:r>
            <a:endParaRPr lang="pt-BR" sz="1100" dirty="0"/>
          </a:p>
        </p:txBody>
      </p:sp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7843731"/>
              </p:ext>
            </p:extLst>
          </p:nvPr>
        </p:nvGraphicFramePr>
        <p:xfrm>
          <a:off x="817639" y="1303113"/>
          <a:ext cx="3811995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2" name="Gráfico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4423537"/>
              </p:ext>
            </p:extLst>
          </p:nvPr>
        </p:nvGraphicFramePr>
        <p:xfrm>
          <a:off x="3995936" y="4522466"/>
          <a:ext cx="2270709" cy="2298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3" name="CaixaDeTexto 22"/>
          <p:cNvSpPr txBox="1"/>
          <p:nvPr/>
        </p:nvSpPr>
        <p:spPr>
          <a:xfrm>
            <a:off x="1802757" y="6366230"/>
            <a:ext cx="1763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200" dirty="0" smtClean="0"/>
              <a:t>8 Conselhos</a:t>
            </a:r>
          </a:p>
          <a:p>
            <a:r>
              <a:rPr lang="pt-BR" sz="1200" dirty="0" smtClean="0"/>
              <a:t>5% do total de Conselhos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10461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5565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1200952" y="895418"/>
            <a:ext cx="2743636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Fiscais de Fundações e Autarquias 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3171162"/>
              </p:ext>
            </p:extLst>
          </p:nvPr>
        </p:nvGraphicFramePr>
        <p:xfrm>
          <a:off x="755650" y="1268760"/>
          <a:ext cx="360032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1764425" y="2967335"/>
            <a:ext cx="162576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100" dirty="0" smtClean="0"/>
              <a:t>10 Conselhos</a:t>
            </a:r>
          </a:p>
          <a:p>
            <a:r>
              <a:rPr lang="pt-BR" sz="1100" dirty="0" smtClean="0"/>
              <a:t>6% do total de Conselhos</a:t>
            </a:r>
            <a:endParaRPr lang="pt-BR" sz="1100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572770" y="395372"/>
            <a:ext cx="3998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b="1" dirty="0" smtClean="0"/>
              <a:t>DISTRIBUIÇÃO DAS FORMAS DE ACESSO</a:t>
            </a:r>
            <a:endParaRPr lang="pt-BR" b="1" dirty="0"/>
          </a:p>
        </p:txBody>
      </p:sp>
      <p:sp>
        <p:nvSpPr>
          <p:cNvPr id="10" name="CaixaDeTexto 9"/>
          <p:cNvSpPr txBox="1"/>
          <p:nvPr/>
        </p:nvSpPr>
        <p:spPr>
          <a:xfrm>
            <a:off x="6016713" y="868989"/>
            <a:ext cx="2143600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Normativos e Reguladores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6196612"/>
              </p:ext>
            </p:extLst>
          </p:nvPr>
        </p:nvGraphicFramePr>
        <p:xfrm>
          <a:off x="5292080" y="1217385"/>
          <a:ext cx="3585198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CaixaDeTexto 12"/>
          <p:cNvSpPr txBox="1"/>
          <p:nvPr/>
        </p:nvSpPr>
        <p:spPr>
          <a:xfrm>
            <a:off x="6364371" y="2945430"/>
            <a:ext cx="1657826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100" dirty="0" smtClean="0"/>
              <a:t>7 Conselhos</a:t>
            </a:r>
          </a:p>
          <a:p>
            <a:r>
              <a:rPr lang="pt-BR" sz="1100" dirty="0" smtClean="0"/>
              <a:t>6 % do total de Conselhos</a:t>
            </a:r>
            <a:endParaRPr lang="pt-BR" sz="11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1062918" y="3739161"/>
            <a:ext cx="2777235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Administrativo de Empresa Pública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512882" y="6231228"/>
            <a:ext cx="187730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200" dirty="0" smtClean="0"/>
              <a:t>19 Conselhos</a:t>
            </a:r>
          </a:p>
          <a:p>
            <a:r>
              <a:rPr lang="pt-BR" sz="1200" dirty="0" smtClean="0"/>
              <a:t>11 % do total de Conselhos</a:t>
            </a:r>
            <a:endParaRPr lang="pt-BR" sz="1200" dirty="0"/>
          </a:p>
        </p:txBody>
      </p:sp>
      <p:graphicFrame>
        <p:nvGraphicFramePr>
          <p:cNvPr id="16" name="Gráfico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6858091"/>
              </p:ext>
            </p:extLst>
          </p:nvPr>
        </p:nvGraphicFramePr>
        <p:xfrm>
          <a:off x="704071" y="4142379"/>
          <a:ext cx="3456311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CaixaDeTexto 16"/>
          <p:cNvSpPr txBox="1"/>
          <p:nvPr/>
        </p:nvSpPr>
        <p:spPr>
          <a:xfrm>
            <a:off x="6153190" y="3739161"/>
            <a:ext cx="2080185" cy="307777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solidFill>
                  <a:schemeClr val="bg1"/>
                </a:solidFill>
              </a:rPr>
              <a:t>Fiscal de Empresa Pública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254629" y="6231228"/>
            <a:ext cx="187730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pt-BR" sz="1200" dirty="0" smtClean="0"/>
              <a:t>22 Conselhos</a:t>
            </a:r>
          </a:p>
          <a:p>
            <a:r>
              <a:rPr lang="pt-BR" sz="1200" dirty="0" smtClean="0"/>
              <a:t>13 % do total de Conselhos</a:t>
            </a:r>
            <a:endParaRPr lang="pt-BR" sz="1200" dirty="0"/>
          </a:p>
        </p:txBody>
      </p:sp>
      <p:graphicFrame>
        <p:nvGraphicFramePr>
          <p:cNvPr id="19" name="Grá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7883668"/>
              </p:ext>
            </p:extLst>
          </p:nvPr>
        </p:nvGraphicFramePr>
        <p:xfrm>
          <a:off x="5088670" y="4129494"/>
          <a:ext cx="4032448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Gráfico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716941"/>
              </p:ext>
            </p:extLst>
          </p:nvPr>
        </p:nvGraphicFramePr>
        <p:xfrm>
          <a:off x="3820843" y="4437112"/>
          <a:ext cx="1903285" cy="2420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64874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15850</TotalTime>
  <Words>1297</Words>
  <Application>Microsoft Office PowerPoint</Application>
  <PresentationFormat>Apresentação na tela (4:3)</PresentationFormat>
  <Paragraphs>401</Paragraphs>
  <Slides>24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Governo do Distrito Federal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Augusto Gomes de Moura</dc:creator>
  <cp:lastModifiedBy>Thamy Carvalho de Arruda</cp:lastModifiedBy>
  <cp:revision>646</cp:revision>
  <cp:lastPrinted>2013-09-12T12:32:31Z</cp:lastPrinted>
  <dcterms:created xsi:type="dcterms:W3CDTF">2012-04-09T13:41:59Z</dcterms:created>
  <dcterms:modified xsi:type="dcterms:W3CDTF">2018-02-26T22:46:42Z</dcterms:modified>
</cp:coreProperties>
</file>